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59" r:id="rId6"/>
    <p:sldId id="267" r:id="rId7"/>
    <p:sldId id="260" r:id="rId8"/>
    <p:sldId id="268" r:id="rId9"/>
    <p:sldId id="261" r:id="rId10"/>
    <p:sldId id="264" r:id="rId11"/>
    <p:sldId id="262" r:id="rId12"/>
    <p:sldId id="265" r:id="rId13"/>
    <p:sldId id="263" r:id="rId14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35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0FDC2-F0F8-4A80-9104-8B646FB4BDD5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Alternate Process 4"/>
          <p:cNvSpPr/>
          <p:nvPr/>
        </p:nvSpPr>
        <p:spPr>
          <a:xfrm>
            <a:off x="2928926" y="2428868"/>
            <a:ext cx="3286148" cy="228601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เจ้าของธุรกิจ</a:t>
            </a:r>
            <a:endParaRPr lang="th-TH" dirty="0"/>
          </a:p>
        </p:txBody>
      </p:sp>
      <p:sp>
        <p:nvSpPr>
          <p:cNvPr id="7" name="Flowchart: Process 6"/>
          <p:cNvSpPr/>
          <p:nvPr/>
        </p:nvSpPr>
        <p:spPr>
          <a:xfrm>
            <a:off x="0" y="0"/>
            <a:ext cx="1928826" cy="107157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bg1"/>
                </a:solidFill>
              </a:rPr>
              <a:t>ลูกค้า</a:t>
            </a:r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0" y="5786430"/>
            <a:ext cx="1928826" cy="107157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ผู้ผลิต</a:t>
            </a:r>
            <a:endParaRPr lang="th-TH" dirty="0"/>
          </a:p>
        </p:txBody>
      </p:sp>
      <p:sp>
        <p:nvSpPr>
          <p:cNvPr id="9" name="Flowchart: Process 8"/>
          <p:cNvSpPr/>
          <p:nvPr/>
        </p:nvSpPr>
        <p:spPr>
          <a:xfrm>
            <a:off x="7215174" y="0"/>
            <a:ext cx="1928826" cy="107157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ธนาคาร</a:t>
            </a:r>
            <a:endParaRPr lang="th-TH" dirty="0"/>
          </a:p>
        </p:txBody>
      </p:sp>
      <p:sp>
        <p:nvSpPr>
          <p:cNvPr id="10" name="Flowchart: Process 9"/>
          <p:cNvSpPr/>
          <p:nvPr/>
        </p:nvSpPr>
        <p:spPr>
          <a:xfrm>
            <a:off x="7215174" y="5786430"/>
            <a:ext cx="1928826" cy="107157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กรมสรรพกร</a:t>
            </a:r>
            <a:endParaRPr lang="th-TH" dirty="0"/>
          </a:p>
        </p:txBody>
      </p:sp>
      <p:cxnSp>
        <p:nvCxnSpPr>
          <p:cNvPr id="13" name="Straight Arrow Connector 12"/>
          <p:cNvCxnSpPr/>
          <p:nvPr/>
        </p:nvCxnSpPr>
        <p:spPr>
          <a:xfrm rot="5400000">
            <a:off x="3036083" y="1464456"/>
            <a:ext cx="1928827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5400000">
            <a:off x="4537075" y="1463661"/>
            <a:ext cx="192882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 flipV="1">
            <a:off x="1928794" y="6500834"/>
            <a:ext cx="1500198" cy="7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5357818" y="6428602"/>
            <a:ext cx="1785950" cy="7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rot="5400000">
            <a:off x="2536017" y="5607859"/>
            <a:ext cx="178595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857356" y="500042"/>
            <a:ext cx="214314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5400000">
            <a:off x="4501356" y="5571346"/>
            <a:ext cx="1714512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500694" y="500042"/>
            <a:ext cx="1714512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>
            <a:off x="714348" y="3857628"/>
            <a:ext cx="2214578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>
            <a:endCxn id="7" idx="2"/>
          </p:cNvCxnSpPr>
          <p:nvPr/>
        </p:nvCxnSpPr>
        <p:spPr>
          <a:xfrm rot="5400000" flipH="1" flipV="1">
            <a:off x="-196459" y="2196691"/>
            <a:ext cx="2285992" cy="3575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rot="10800000">
            <a:off x="6215074" y="3643314"/>
            <a:ext cx="1713718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rot="5400000" flipH="1" flipV="1">
            <a:off x="7143768" y="2214554"/>
            <a:ext cx="228601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6143636" y="3357562"/>
            <a:ext cx="214314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rot="16200000" flipH="1">
            <a:off x="6858032" y="4714868"/>
            <a:ext cx="2143140" cy="3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rot="5400000">
            <a:off x="-249271" y="4821247"/>
            <a:ext cx="1928826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928662" y="3357562"/>
            <a:ext cx="1928826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2000232" y="571480"/>
            <a:ext cx="152958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/>
              <a:t>-</a:t>
            </a:r>
            <a:r>
              <a:rPr lang="th-TH" sz="1600" dirty="0" smtClean="0"/>
              <a:t>ข้อมูลลูกค้า</a:t>
            </a:r>
            <a:endParaRPr lang="th-TH" sz="1600" dirty="0"/>
          </a:p>
          <a:p>
            <a:r>
              <a:rPr lang="th-TH" sz="1600" dirty="0" smtClean="0"/>
              <a:t>-รายละเอียดการจ่ายเงิน</a:t>
            </a:r>
          </a:p>
          <a:p>
            <a:r>
              <a:rPr lang="th-TH" sz="1600" dirty="0" smtClean="0"/>
              <a:t>-</a:t>
            </a:r>
            <a:r>
              <a:rPr lang="en-US" sz="1600" dirty="0" smtClean="0"/>
              <a:t>order </a:t>
            </a:r>
            <a:r>
              <a:rPr lang="th-TH" sz="1600" dirty="0" smtClean="0"/>
              <a:t>สินค้า</a:t>
            </a:r>
          </a:p>
          <a:p>
            <a:endParaRPr lang="th-TH" sz="1600" dirty="0"/>
          </a:p>
        </p:txBody>
      </p:sp>
      <p:sp>
        <p:nvSpPr>
          <p:cNvPr id="114" name="TextBox 113"/>
          <p:cNvSpPr txBox="1"/>
          <p:nvPr/>
        </p:nvSpPr>
        <p:spPr>
          <a:xfrm>
            <a:off x="5857884" y="500042"/>
            <a:ext cx="2295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-</a:t>
            </a:r>
          </a:p>
          <a:p>
            <a:endParaRPr lang="th-TH" sz="1600" dirty="0"/>
          </a:p>
        </p:txBody>
      </p:sp>
      <p:sp>
        <p:nvSpPr>
          <p:cNvPr id="115" name="TextBox 114"/>
          <p:cNvSpPr txBox="1"/>
          <p:nvPr/>
        </p:nvSpPr>
        <p:spPr>
          <a:xfrm>
            <a:off x="1295376" y="2295516"/>
            <a:ext cx="12114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-รหัสสั่งซื้อสินค้า</a:t>
            </a:r>
          </a:p>
          <a:p>
            <a:r>
              <a:rPr lang="th-TH" sz="1600" dirty="0" smtClean="0"/>
              <a:t>-ข้อมูลสินค้า</a:t>
            </a:r>
          </a:p>
          <a:p>
            <a:r>
              <a:rPr lang="th-TH" sz="1600" dirty="0" smtClean="0"/>
              <a:t>-ข้อมูลโปรโมชั่น</a:t>
            </a:r>
          </a:p>
          <a:p>
            <a:r>
              <a:rPr lang="th-TH" sz="1600" dirty="0" smtClean="0"/>
              <a:t>-หน้า </a:t>
            </a:r>
            <a:r>
              <a:rPr lang="en-US" sz="1600" dirty="0" smtClean="0"/>
              <a:t>web site</a:t>
            </a:r>
            <a:endParaRPr lang="th-TH" sz="1600" dirty="0"/>
          </a:p>
        </p:txBody>
      </p:sp>
      <p:sp>
        <p:nvSpPr>
          <p:cNvPr id="116" name="TextBox 115"/>
          <p:cNvSpPr txBox="1"/>
          <p:nvPr/>
        </p:nvSpPr>
        <p:spPr>
          <a:xfrm>
            <a:off x="6993933" y="2812317"/>
            <a:ext cx="856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-ข้อมูลธุรกิจ</a:t>
            </a:r>
          </a:p>
          <a:p>
            <a:endParaRPr lang="th-TH" sz="1600" dirty="0" smtClean="0"/>
          </a:p>
          <a:p>
            <a:endParaRPr lang="th-TH" sz="1600" dirty="0"/>
          </a:p>
        </p:txBody>
      </p:sp>
      <p:sp>
        <p:nvSpPr>
          <p:cNvPr id="117" name="TextBox 116"/>
          <p:cNvSpPr txBox="1"/>
          <p:nvPr/>
        </p:nvSpPr>
        <p:spPr>
          <a:xfrm>
            <a:off x="5857884" y="500042"/>
            <a:ext cx="928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 ข้อมูล          ดอกเบี้ย</a:t>
            </a:r>
          </a:p>
          <a:p>
            <a:pPr>
              <a:buFontTx/>
              <a:buChar char="-"/>
            </a:pPr>
            <a:r>
              <a:rPr lang="th-TH" sz="1600" dirty="0">
                <a:cs typeface="+mj-cs"/>
              </a:rPr>
              <a:t> </a:t>
            </a:r>
            <a:r>
              <a:rPr lang="th-TH" sz="1600" dirty="0" smtClean="0">
                <a:cs typeface="+mj-cs"/>
              </a:rPr>
              <a:t>วงเงินกู้</a:t>
            </a:r>
            <a:endParaRPr lang="th-TH" sz="1600" dirty="0">
              <a:cs typeface="+mj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11143" y="5906716"/>
            <a:ext cx="6899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-</a:t>
            </a:r>
            <a:r>
              <a:rPr lang="en-US" sz="1600" dirty="0" smtClean="0"/>
              <a:t>order</a:t>
            </a:r>
          </a:p>
          <a:p>
            <a:r>
              <a:rPr lang="en-US" sz="1600" dirty="0" smtClean="0"/>
              <a:t>-</a:t>
            </a:r>
            <a:r>
              <a:rPr lang="th-TH" sz="1600" dirty="0" smtClean="0"/>
              <a:t>สัญญา</a:t>
            </a:r>
          </a:p>
          <a:p>
            <a:endParaRPr lang="th-TH" sz="1600" dirty="0"/>
          </a:p>
        </p:txBody>
      </p:sp>
      <p:sp>
        <p:nvSpPr>
          <p:cNvPr id="30" name="TextBox 29"/>
          <p:cNvSpPr txBox="1"/>
          <p:nvPr/>
        </p:nvSpPr>
        <p:spPr>
          <a:xfrm>
            <a:off x="864320" y="3956313"/>
            <a:ext cx="9044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-สัญญา</a:t>
            </a:r>
          </a:p>
          <a:p>
            <a:r>
              <a:rPr lang="en-US" sz="1600" dirty="0" smtClean="0"/>
              <a:t>-</a:t>
            </a:r>
            <a:r>
              <a:rPr lang="th-TH" sz="1600" dirty="0" smtClean="0"/>
              <a:t>ข้อมูลสินค้า</a:t>
            </a:r>
          </a:p>
          <a:p>
            <a:endParaRPr lang="th-TH" sz="1600" dirty="0"/>
          </a:p>
        </p:txBody>
      </p:sp>
      <p:sp>
        <p:nvSpPr>
          <p:cNvPr id="31" name="TextBox 30"/>
          <p:cNvSpPr txBox="1"/>
          <p:nvPr/>
        </p:nvSpPr>
        <p:spPr>
          <a:xfrm>
            <a:off x="5607131" y="5983660"/>
            <a:ext cx="14302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-ข้อมูลรายได้ของธุรกิจ</a:t>
            </a:r>
          </a:p>
        </p:txBody>
      </p:sp>
      <p:sp>
        <p:nvSpPr>
          <p:cNvPr id="32" name="TextBox 114"/>
          <p:cNvSpPr txBox="1"/>
          <p:nvPr/>
        </p:nvSpPr>
        <p:spPr>
          <a:xfrm>
            <a:off x="6538057" y="3710092"/>
            <a:ext cx="10711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1600" dirty="0" smtClean="0"/>
              <a:t>-ใบแจ้งเก็บภาษี</a:t>
            </a:r>
          </a:p>
          <a:p>
            <a:endParaRPr lang="th-TH" sz="1600" dirty="0" smtClean="0"/>
          </a:p>
          <a:p>
            <a:endParaRPr lang="th-TH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Pseudo </a:t>
            </a:r>
            <a:r>
              <a:rPr lang="th-TH" b="1" u="sng" dirty="0" smtClean="0"/>
              <a:t>ฝ่าย </a:t>
            </a:r>
            <a:r>
              <a:rPr lang="en-US" b="1" u="sng" dirty="0" smtClean="0"/>
              <a:t>IT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/>
              <a:t>Input </a:t>
            </a:r>
            <a:r>
              <a:rPr lang="th-TH" dirty="0" smtClean="0"/>
              <a:t>ข้อมูลลูกค้า</a:t>
            </a:r>
          </a:p>
          <a:p>
            <a:pPr>
              <a:buNone/>
            </a:pPr>
            <a:r>
              <a:rPr lang="en-US" dirty="0" smtClean="0"/>
              <a:t>Check </a:t>
            </a:r>
            <a:r>
              <a:rPr lang="th-TH" dirty="0" smtClean="0"/>
              <a:t>ข้อมูลลูกค้า จากฐานข้อมูลลูกค้า</a:t>
            </a:r>
          </a:p>
          <a:p>
            <a:pPr>
              <a:buNone/>
            </a:pPr>
            <a:r>
              <a:rPr lang="th-TH" dirty="0" smtClean="0"/>
              <a:t>ถ้ามีอยู่แล้ว ไม่ทำการ </a:t>
            </a:r>
            <a:r>
              <a:rPr lang="en-US" dirty="0" smtClean="0"/>
              <a:t>update </a:t>
            </a:r>
            <a:r>
              <a:rPr lang="th-TH" dirty="0" smtClean="0"/>
              <a:t>ข้อมูล</a:t>
            </a:r>
          </a:p>
          <a:p>
            <a:pPr>
              <a:buNone/>
            </a:pPr>
            <a:r>
              <a:rPr lang="th-TH" dirty="0" smtClean="0"/>
              <a:t>ถ้าไม่มี ทำการ </a:t>
            </a:r>
            <a:r>
              <a:rPr lang="en-US" dirty="0" smtClean="0"/>
              <a:t>update </a:t>
            </a:r>
            <a:r>
              <a:rPr lang="th-TH" dirty="0" smtClean="0"/>
              <a:t>ข้อมูล</a:t>
            </a:r>
          </a:p>
          <a:p>
            <a:pPr>
              <a:buNone/>
            </a:pPr>
            <a:r>
              <a:rPr lang="en-US" dirty="0" smtClean="0"/>
              <a:t>Output </a:t>
            </a:r>
            <a:r>
              <a:rPr lang="th-TH" dirty="0" smtClean="0"/>
              <a:t>รหัสสั่งซื้อ</a:t>
            </a:r>
          </a:p>
          <a:p>
            <a:pPr>
              <a:buNone/>
            </a:pPr>
            <a:endParaRPr lang="th-TH" dirty="0" smtClean="0"/>
          </a:p>
          <a:p>
            <a:pPr>
              <a:buNone/>
            </a:pPr>
            <a:r>
              <a:rPr lang="en-US" dirty="0" smtClean="0"/>
              <a:t>Input </a:t>
            </a:r>
            <a:r>
              <a:rPr lang="th-TH" dirty="0" smtClean="0"/>
              <a:t>รายละเอียด </a:t>
            </a:r>
            <a:r>
              <a:rPr lang="en-US" dirty="0" smtClean="0"/>
              <a:t>payment , </a:t>
            </a:r>
            <a:r>
              <a:rPr lang="th-TH" dirty="0" smtClean="0"/>
              <a:t>ข้อมูลการสั่งซื้อสินค้า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Check </a:t>
            </a:r>
            <a:r>
              <a:rPr lang="th-TH" dirty="0" smtClean="0"/>
              <a:t>ถ้าถูกต้อง ทำการ</a:t>
            </a:r>
            <a:r>
              <a:rPr lang="en-US" dirty="0" smtClean="0"/>
              <a:t> update </a:t>
            </a:r>
            <a:r>
              <a:rPr lang="th-TH" dirty="0" smtClean="0"/>
              <a:t>ไปยังฐานข้อมูลการสั่งซื้อสินค้า</a:t>
            </a:r>
          </a:p>
          <a:p>
            <a:pPr>
              <a:buNone/>
            </a:pPr>
            <a:r>
              <a:rPr lang="th-TH" dirty="0" smtClean="0"/>
              <a:t>               ถ้าไม่ถูกต้อง ไม่ทำการ </a:t>
            </a:r>
            <a:r>
              <a:rPr lang="en-US" dirty="0" smtClean="0"/>
              <a:t>update</a:t>
            </a:r>
            <a:endParaRPr lang="th-TH" dirty="0" smtClean="0"/>
          </a:p>
          <a:p>
            <a:pPr>
              <a:buNone/>
            </a:pPr>
            <a:endParaRPr lang="th-TH" dirty="0" smtClean="0"/>
          </a:p>
          <a:p>
            <a:pPr>
              <a:buNone/>
            </a:pPr>
            <a:r>
              <a:rPr lang="en-US" dirty="0" smtClean="0"/>
              <a:t>Read </a:t>
            </a:r>
            <a:r>
              <a:rPr lang="th-TH" dirty="0" smtClean="0"/>
              <a:t>ข้อมูลสินค้า</a:t>
            </a:r>
            <a:r>
              <a:rPr lang="en-US" dirty="0" smtClean="0"/>
              <a:t>,</a:t>
            </a:r>
            <a:r>
              <a:rPr lang="th-TH" dirty="0" smtClean="0"/>
              <a:t>รายละเอียดโปรโมชั่น</a:t>
            </a:r>
          </a:p>
          <a:p>
            <a:pPr>
              <a:buNone/>
            </a:pPr>
            <a:r>
              <a:rPr lang="en-US" dirty="0" smtClean="0"/>
              <a:t>Output </a:t>
            </a:r>
            <a:r>
              <a:rPr lang="th-TH" dirty="0" smtClean="0"/>
              <a:t>หน้า</a:t>
            </a:r>
            <a:r>
              <a:rPr lang="en-US" dirty="0" smtClean="0"/>
              <a:t> website</a:t>
            </a:r>
            <a:endParaRPr lang="th-TH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ฝ่ายจัดส่งสินค้า</a:t>
            </a:r>
            <a:endParaRPr lang="th-TH" dirty="0"/>
          </a:p>
        </p:txBody>
      </p:sp>
      <p:sp>
        <p:nvSpPr>
          <p:cNvPr id="4" name="Flowchart: Process 3"/>
          <p:cNvSpPr/>
          <p:nvPr/>
        </p:nvSpPr>
        <p:spPr>
          <a:xfrm>
            <a:off x="357158" y="2214554"/>
            <a:ext cx="1643074" cy="164307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ลูกค้า</a:t>
            </a:r>
            <a:endParaRPr lang="th-TH" dirty="0"/>
          </a:p>
        </p:txBody>
      </p:sp>
      <p:sp>
        <p:nvSpPr>
          <p:cNvPr id="5" name="Rounded Rectangle 4"/>
          <p:cNvSpPr/>
          <p:nvPr/>
        </p:nvSpPr>
        <p:spPr>
          <a:xfrm>
            <a:off x="3214678" y="2143116"/>
            <a:ext cx="1928826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ฝ่ายจัดส่งสินค้า</a:t>
            </a:r>
            <a:endParaRPr lang="th-TH" dirty="0"/>
          </a:p>
        </p:txBody>
      </p:sp>
      <p:sp>
        <p:nvSpPr>
          <p:cNvPr id="6" name="Rectangle 5"/>
          <p:cNvSpPr/>
          <p:nvPr/>
        </p:nvSpPr>
        <p:spPr>
          <a:xfrm>
            <a:off x="3643306" y="5572140"/>
            <a:ext cx="228601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ฐานข้อมูลลูกค้า</a:t>
            </a:r>
            <a:endParaRPr lang="th-TH" dirty="0"/>
          </a:p>
        </p:txBody>
      </p:sp>
      <p:cxnSp>
        <p:nvCxnSpPr>
          <p:cNvPr id="7" name="Straight Connector 6"/>
          <p:cNvCxnSpPr/>
          <p:nvPr/>
        </p:nvCxnSpPr>
        <p:spPr>
          <a:xfrm rot="5400000">
            <a:off x="3572662" y="5857098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0800000">
            <a:off x="2000232" y="3071810"/>
            <a:ext cx="121444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1928794" y="2857496"/>
            <a:ext cx="1285884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071670" y="1785926"/>
            <a:ext cx="10001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รหัสสั่งซื้อสินค้า</a:t>
            </a:r>
          </a:p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ยืนยันการ   รับสินค้า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71670" y="3214686"/>
            <a:ext cx="10001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ส่งสินค้า</a:t>
            </a:r>
          </a:p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เอกสารยืนยันการรับสินค้า</a:t>
            </a:r>
          </a:p>
          <a:p>
            <a:endParaRPr lang="en-US" sz="1600" dirty="0" smtClean="0">
              <a:cs typeface="+mj-cs"/>
            </a:endParaRPr>
          </a:p>
          <a:p>
            <a:endParaRPr lang="th-TH" sz="1600" dirty="0">
              <a:cs typeface="+mj-cs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rot="5400000" flipH="1" flipV="1">
            <a:off x="3108315" y="4606933"/>
            <a:ext cx="192882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143636" y="3000372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ข้อมูลการซื้อ สินค้า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929322" y="4786322"/>
            <a:ext cx="2928958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ฐานข้อมูลการสั่งซื้อสินค้า</a:t>
            </a:r>
            <a:endParaRPr lang="th-TH" dirty="0"/>
          </a:p>
        </p:txBody>
      </p:sp>
      <p:cxnSp>
        <p:nvCxnSpPr>
          <p:cNvPr id="23" name="Straight Arrow Connector 22"/>
          <p:cNvCxnSpPr/>
          <p:nvPr/>
        </p:nvCxnSpPr>
        <p:spPr>
          <a:xfrm rot="16200000" flipV="1">
            <a:off x="5036347" y="2536025"/>
            <a:ext cx="2286016" cy="207170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071802" y="478632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 ข้อมูลลูกค้า</a:t>
            </a:r>
            <a:endParaRPr lang="th-TH" sz="1600" dirty="0">
              <a:cs typeface="+mj-cs"/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 rot="16200000" flipH="1">
            <a:off x="5107785" y="3107529"/>
            <a:ext cx="1643074" cy="157163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929190" y="3786190"/>
            <a:ext cx="10001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cs typeface="+mj-cs"/>
              </a:rPr>
              <a:t>- </a:t>
            </a:r>
            <a:r>
              <a:rPr lang="th-TH" sz="1400" dirty="0" smtClean="0">
                <a:cs typeface="+mj-cs"/>
              </a:rPr>
              <a:t>ข้อมูลการซื้อสินค้า</a:t>
            </a:r>
          </a:p>
          <a:p>
            <a:r>
              <a:rPr lang="en-US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ข้อมูลยีนยันการส่งสินค้า</a:t>
            </a:r>
            <a:endParaRPr lang="th-TH" sz="1600" dirty="0">
              <a:cs typeface="+mj-cs"/>
            </a:endParaRPr>
          </a:p>
        </p:txBody>
      </p:sp>
      <p:cxnSp>
        <p:nvCxnSpPr>
          <p:cNvPr id="18" name="Straight Connector 23"/>
          <p:cNvCxnSpPr/>
          <p:nvPr/>
        </p:nvCxnSpPr>
        <p:spPr>
          <a:xfrm rot="5400000">
            <a:off x="5822959" y="5106999"/>
            <a:ext cx="64294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Pseudo </a:t>
            </a:r>
            <a:r>
              <a:rPr lang="th-TH" b="1" u="sng" dirty="0" smtClean="0"/>
              <a:t>ฝ่ายจัดส่งสินค้า</a:t>
            </a:r>
            <a:r>
              <a:rPr lang="en-US" b="1" u="sng" dirty="0" smtClean="0"/>
              <a:t> 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Input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รหัสสั่งซื้อสินค้า</a:t>
            </a:r>
          </a:p>
          <a:p>
            <a:pPr>
              <a:buNone/>
            </a:pP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Process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ตรวจสอบรหัสสั่งซื้อสินค้า จากฐานข้อมูลการสั่งซื้อสินค้า</a:t>
            </a:r>
          </a:p>
          <a:p>
            <a:pPr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ถ้ามี ส่งสินค้า</a:t>
            </a:r>
          </a:p>
          <a:p>
            <a:pPr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ถ้าไม่มี แสดงว่าไม่มีการสั่งซื้อสินค้า</a:t>
            </a:r>
          </a:p>
          <a:p>
            <a:pPr>
              <a:buNone/>
            </a:pP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Output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รับสินค้า</a:t>
            </a:r>
          </a:p>
          <a:p>
            <a:pPr>
              <a:buNone/>
            </a:pPr>
            <a:endParaRPr lang="th-TH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Input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ยืนยันการรับสินค้า</a:t>
            </a:r>
          </a:p>
          <a:p>
            <a:pPr>
              <a:buNone/>
            </a:pP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Process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ข้อมูลยืนยันการรับสินค้า</a:t>
            </a:r>
          </a:p>
          <a:p>
            <a:pPr>
              <a:buNone/>
            </a:pP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Output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เอกสารยืนยันการรับสินค้า</a:t>
            </a:r>
          </a:p>
          <a:p>
            <a:pPr>
              <a:buNone/>
            </a:pPr>
            <a:endParaRPr lang="th-TH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endParaRPr lang="th-TH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428596" y="5072074"/>
            <a:ext cx="2071702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ฝ่ายจัดส่งสินค้า</a:t>
            </a:r>
            <a:endParaRPr lang="th-TH" dirty="0"/>
          </a:p>
        </p:txBody>
      </p:sp>
      <p:sp>
        <p:nvSpPr>
          <p:cNvPr id="6" name="Rounded Rectangle 4"/>
          <p:cNvSpPr/>
          <p:nvPr/>
        </p:nvSpPr>
        <p:spPr>
          <a:xfrm>
            <a:off x="5429256" y="4084084"/>
            <a:ext cx="1386847" cy="15594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</a:t>
            </a:r>
            <a:r>
              <a:rPr lang="en-US" dirty="0" smtClean="0"/>
              <a:t>IT/</a:t>
            </a:r>
            <a:r>
              <a:rPr lang="th-TH" dirty="0" smtClean="0"/>
              <a:t>ดูแลและพัฒนาระบบ</a:t>
            </a:r>
            <a:endParaRPr lang="th-TH" dirty="0"/>
          </a:p>
        </p:txBody>
      </p:sp>
      <p:sp>
        <p:nvSpPr>
          <p:cNvPr id="9" name="Rounded Rectangle 5"/>
          <p:cNvSpPr/>
          <p:nvPr/>
        </p:nvSpPr>
        <p:spPr>
          <a:xfrm>
            <a:off x="6357918" y="2928934"/>
            <a:ext cx="2786082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ฝ่ายการตลาด/วางแผนการตลาดและ</a:t>
            </a:r>
            <a:r>
              <a:rPr lang="en-US" dirty="0" smtClean="0"/>
              <a:t>PR</a:t>
            </a:r>
            <a:endParaRPr lang="th-TH" dirty="0"/>
          </a:p>
        </p:txBody>
      </p:sp>
      <p:sp>
        <p:nvSpPr>
          <p:cNvPr id="10" name="Rounded Rectangle 4"/>
          <p:cNvSpPr/>
          <p:nvPr/>
        </p:nvSpPr>
        <p:spPr>
          <a:xfrm>
            <a:off x="1714480" y="285728"/>
            <a:ext cx="285752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ฝ่ายจัดซื้อ/จัดซื้อสินค้า</a:t>
            </a:r>
            <a:endParaRPr lang="th-TH" dirty="0"/>
          </a:p>
        </p:txBody>
      </p:sp>
      <p:sp>
        <p:nvSpPr>
          <p:cNvPr id="11" name="Rounded Rectangle 5"/>
          <p:cNvSpPr/>
          <p:nvPr/>
        </p:nvSpPr>
        <p:spPr>
          <a:xfrm>
            <a:off x="5214942" y="214290"/>
            <a:ext cx="2214578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ฝ่ายบัญชี</a:t>
            </a:r>
          </a:p>
          <a:p>
            <a:pPr algn="ctr"/>
            <a:r>
              <a:rPr lang="th-TH" dirty="0" smtClean="0"/>
              <a:t>เงินกู้/ทำงบการเงิน</a:t>
            </a:r>
            <a:endParaRPr lang="th-TH" dirty="0"/>
          </a:p>
        </p:txBody>
      </p:sp>
      <p:sp>
        <p:nvSpPr>
          <p:cNvPr id="12" name="Flowchart: Process 4"/>
          <p:cNvSpPr/>
          <p:nvPr/>
        </p:nvSpPr>
        <p:spPr>
          <a:xfrm>
            <a:off x="3571868" y="3857628"/>
            <a:ext cx="785818" cy="78581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ลูกค้า</a:t>
            </a:r>
            <a:endParaRPr lang="th-TH" dirty="0"/>
          </a:p>
        </p:txBody>
      </p:sp>
      <p:sp>
        <p:nvSpPr>
          <p:cNvPr id="13" name="Rectangle 5"/>
          <p:cNvSpPr/>
          <p:nvPr/>
        </p:nvSpPr>
        <p:spPr>
          <a:xfrm>
            <a:off x="2285984" y="6286496"/>
            <a:ext cx="228601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ฐานข้อมูลลูกค้า</a:t>
            </a:r>
            <a:endParaRPr lang="th-TH" dirty="0"/>
          </a:p>
        </p:txBody>
      </p:sp>
      <p:sp>
        <p:nvSpPr>
          <p:cNvPr id="15" name="Rectangle 21"/>
          <p:cNvSpPr/>
          <p:nvPr/>
        </p:nvSpPr>
        <p:spPr>
          <a:xfrm>
            <a:off x="2071670" y="3000372"/>
            <a:ext cx="300039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ฐานข้อมูลการสั่งซื้อสินค้า</a:t>
            </a:r>
            <a:endParaRPr lang="th-TH" dirty="0"/>
          </a:p>
        </p:txBody>
      </p:sp>
      <p:sp>
        <p:nvSpPr>
          <p:cNvPr id="16" name="Rectangle 18"/>
          <p:cNvSpPr/>
          <p:nvPr/>
        </p:nvSpPr>
        <p:spPr>
          <a:xfrm>
            <a:off x="0" y="1714488"/>
            <a:ext cx="2286016" cy="571504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ฐานข้อมูลสินค้า</a:t>
            </a:r>
            <a:endParaRPr lang="th-TH" dirty="0"/>
          </a:p>
        </p:txBody>
      </p:sp>
      <p:sp>
        <p:nvSpPr>
          <p:cNvPr id="17" name="Rectangle 30"/>
          <p:cNvSpPr/>
          <p:nvPr/>
        </p:nvSpPr>
        <p:spPr>
          <a:xfrm>
            <a:off x="6500826" y="6072206"/>
            <a:ext cx="242886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ฐานข้อมูลโปรโมชั่น</a:t>
            </a:r>
            <a:endParaRPr lang="th-TH" dirty="0"/>
          </a:p>
        </p:txBody>
      </p:sp>
      <p:sp>
        <p:nvSpPr>
          <p:cNvPr id="18" name="Rectangle 16"/>
          <p:cNvSpPr/>
          <p:nvPr/>
        </p:nvSpPr>
        <p:spPr>
          <a:xfrm>
            <a:off x="7000860" y="1571612"/>
            <a:ext cx="214314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ฐานข้อมูลการเงิน</a:t>
            </a:r>
            <a:endParaRPr lang="th-TH" dirty="0"/>
          </a:p>
        </p:txBody>
      </p:sp>
      <p:sp>
        <p:nvSpPr>
          <p:cNvPr id="19" name="Flowchart: Process 7"/>
          <p:cNvSpPr/>
          <p:nvPr/>
        </p:nvSpPr>
        <p:spPr>
          <a:xfrm>
            <a:off x="8143868" y="357166"/>
            <a:ext cx="1000132" cy="78581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ธนาคาร</a:t>
            </a:r>
            <a:endParaRPr lang="th-TH" dirty="0"/>
          </a:p>
        </p:txBody>
      </p:sp>
      <p:sp>
        <p:nvSpPr>
          <p:cNvPr id="20" name="Rounded Rectangle 16"/>
          <p:cNvSpPr/>
          <p:nvPr/>
        </p:nvSpPr>
        <p:spPr>
          <a:xfrm>
            <a:off x="4357686" y="1785926"/>
            <a:ext cx="178595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เจ้าของกิจการ</a:t>
            </a:r>
            <a:endParaRPr lang="th-TH" dirty="0"/>
          </a:p>
        </p:txBody>
      </p:sp>
      <p:sp>
        <p:nvSpPr>
          <p:cNvPr id="21" name="Flowchart: Process 3"/>
          <p:cNvSpPr/>
          <p:nvPr/>
        </p:nvSpPr>
        <p:spPr>
          <a:xfrm>
            <a:off x="0" y="285728"/>
            <a:ext cx="857256" cy="78581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ผู้ผลิต</a:t>
            </a:r>
            <a:endParaRPr lang="th-TH" dirty="0"/>
          </a:p>
        </p:txBody>
      </p:sp>
      <p:sp>
        <p:nvSpPr>
          <p:cNvPr id="23" name="ลูกศรขวา 22"/>
          <p:cNvSpPr/>
          <p:nvPr/>
        </p:nvSpPr>
        <p:spPr>
          <a:xfrm>
            <a:off x="857224" y="785794"/>
            <a:ext cx="857256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ลูกศรขวา 23"/>
          <p:cNvSpPr/>
          <p:nvPr/>
        </p:nvSpPr>
        <p:spPr>
          <a:xfrm rot="10800000" flipV="1">
            <a:off x="928662" y="928670"/>
            <a:ext cx="785818" cy="45719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5" name="ลูกศรขวา 24"/>
          <p:cNvSpPr/>
          <p:nvPr/>
        </p:nvSpPr>
        <p:spPr>
          <a:xfrm>
            <a:off x="4572000" y="642918"/>
            <a:ext cx="571504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6" name="ลูกศรขวา 25"/>
          <p:cNvSpPr/>
          <p:nvPr/>
        </p:nvSpPr>
        <p:spPr>
          <a:xfrm>
            <a:off x="7429520" y="428604"/>
            <a:ext cx="571504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7" name="ลูกศรขวา 26"/>
          <p:cNvSpPr/>
          <p:nvPr/>
        </p:nvSpPr>
        <p:spPr>
          <a:xfrm rot="10800000" flipV="1">
            <a:off x="7572396" y="571480"/>
            <a:ext cx="571504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2" name="ลูกศรโค้งขึ้น 31"/>
          <p:cNvSpPr/>
          <p:nvPr/>
        </p:nvSpPr>
        <p:spPr>
          <a:xfrm rot="5400000">
            <a:off x="6717131" y="1593637"/>
            <a:ext cx="357190" cy="142876"/>
          </a:xfrm>
          <a:prstGeom prst="bent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4" name="ลูกศรขวา 33"/>
          <p:cNvSpPr/>
          <p:nvPr/>
        </p:nvSpPr>
        <p:spPr>
          <a:xfrm rot="1907507">
            <a:off x="6166163" y="2639475"/>
            <a:ext cx="812544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5" name="ลูกศรขวา 34"/>
          <p:cNvSpPr/>
          <p:nvPr/>
        </p:nvSpPr>
        <p:spPr>
          <a:xfrm rot="12707507">
            <a:off x="6084209" y="2674213"/>
            <a:ext cx="774907" cy="54700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6" name="ลูกศรขวา 35"/>
          <p:cNvSpPr/>
          <p:nvPr/>
        </p:nvSpPr>
        <p:spPr>
          <a:xfrm rot="5400000">
            <a:off x="5523553" y="1548753"/>
            <a:ext cx="285753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0" name="ลูกศรขวา 39"/>
          <p:cNvSpPr/>
          <p:nvPr/>
        </p:nvSpPr>
        <p:spPr>
          <a:xfrm rot="16200000">
            <a:off x="2250265" y="5965049"/>
            <a:ext cx="428628" cy="7143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1" name="ลูกศรขวา 40"/>
          <p:cNvSpPr/>
          <p:nvPr/>
        </p:nvSpPr>
        <p:spPr>
          <a:xfrm rot="5400000">
            <a:off x="7130908" y="4992579"/>
            <a:ext cx="2071703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2" name="ลูกศรขวา 41"/>
          <p:cNvSpPr/>
          <p:nvPr/>
        </p:nvSpPr>
        <p:spPr>
          <a:xfrm rot="13614412" flipV="1">
            <a:off x="6641303" y="5845005"/>
            <a:ext cx="571504" cy="45719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3" name="ลูกศรขวา 42"/>
          <p:cNvSpPr/>
          <p:nvPr/>
        </p:nvSpPr>
        <p:spPr>
          <a:xfrm rot="5400000">
            <a:off x="1451586" y="4263397"/>
            <a:ext cx="1428761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5" name="ลูกศรขวา 44"/>
          <p:cNvSpPr/>
          <p:nvPr/>
        </p:nvSpPr>
        <p:spPr>
          <a:xfrm rot="16200000">
            <a:off x="1594466" y="4334834"/>
            <a:ext cx="1428760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6" name="ลูกศรขวา 45"/>
          <p:cNvSpPr/>
          <p:nvPr/>
        </p:nvSpPr>
        <p:spPr>
          <a:xfrm rot="8242897">
            <a:off x="2311938" y="4506884"/>
            <a:ext cx="1364807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7" name="ลูกศรขวา 46"/>
          <p:cNvSpPr/>
          <p:nvPr/>
        </p:nvSpPr>
        <p:spPr>
          <a:xfrm rot="19042897" flipV="1">
            <a:off x="2379768" y="4651373"/>
            <a:ext cx="1311148" cy="55581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8" name="ลูกศรขวา 47"/>
          <p:cNvSpPr/>
          <p:nvPr/>
        </p:nvSpPr>
        <p:spPr>
          <a:xfrm rot="13651721" flipV="1">
            <a:off x="5019698" y="3641980"/>
            <a:ext cx="882322" cy="75121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9" name="ลูกศรขวา 48"/>
          <p:cNvSpPr/>
          <p:nvPr/>
        </p:nvSpPr>
        <p:spPr>
          <a:xfrm flipV="1">
            <a:off x="4357686" y="4429132"/>
            <a:ext cx="1000132" cy="45720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0" name="ลูกศรขวา 49"/>
          <p:cNvSpPr/>
          <p:nvPr/>
        </p:nvSpPr>
        <p:spPr>
          <a:xfrm rot="10800000">
            <a:off x="4429124" y="4500569"/>
            <a:ext cx="1000132" cy="7143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1" name="ลูกศรขวา 50"/>
          <p:cNvSpPr/>
          <p:nvPr/>
        </p:nvSpPr>
        <p:spPr>
          <a:xfrm rot="9929345">
            <a:off x="4331614" y="3535672"/>
            <a:ext cx="1997776" cy="46241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2" name="ลูกศรขวา 51"/>
          <p:cNvSpPr/>
          <p:nvPr/>
        </p:nvSpPr>
        <p:spPr>
          <a:xfrm>
            <a:off x="1214414" y="4786322"/>
            <a:ext cx="3857652" cy="7143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59" name="ตัวเชื่อมต่อตรง 58"/>
          <p:cNvCxnSpPr/>
          <p:nvPr/>
        </p:nvCxnSpPr>
        <p:spPr>
          <a:xfrm rot="5400000">
            <a:off x="-46387" y="3546793"/>
            <a:ext cx="2523190" cy="1588"/>
          </a:xfrm>
          <a:prstGeom prst="line">
            <a:avLst/>
          </a:prstGeom>
          <a:ln w="254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สี่เหลี่ยมผืนผ้า 61"/>
          <p:cNvSpPr/>
          <p:nvPr/>
        </p:nvSpPr>
        <p:spPr>
          <a:xfrm>
            <a:off x="2571736" y="5000636"/>
            <a:ext cx="11429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รหัสสั่งซื้อสินค้า</a:t>
            </a:r>
          </a:p>
          <a:p>
            <a:pPr>
              <a:buFontTx/>
              <a:buChar char="-"/>
            </a:pPr>
            <a:r>
              <a:rPr lang="th-TH" sz="1400" dirty="0" smtClean="0"/>
              <a:t>ข้อมูลสินค้า</a:t>
            </a:r>
            <a:endParaRPr lang="en-US" sz="1400" dirty="0" smtClean="0"/>
          </a:p>
        </p:txBody>
      </p:sp>
      <p:sp>
        <p:nvSpPr>
          <p:cNvPr id="63" name="สี่เหลี่ยมผืนผ้า 62"/>
          <p:cNvSpPr/>
          <p:nvPr/>
        </p:nvSpPr>
        <p:spPr>
          <a:xfrm>
            <a:off x="2500298" y="3929066"/>
            <a:ext cx="10715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รหัสสั่งซื้อสินค้า</a:t>
            </a:r>
          </a:p>
          <a:p>
            <a:pPr>
              <a:buFontTx/>
              <a:buChar char="-"/>
            </a:pPr>
            <a:r>
              <a:rPr lang="th-TH" sz="1400" dirty="0" smtClean="0"/>
              <a:t>ข้อมูลสินค้า</a:t>
            </a:r>
            <a:endParaRPr lang="en-US" sz="1400" dirty="0" smtClean="0"/>
          </a:p>
        </p:txBody>
      </p:sp>
      <p:sp>
        <p:nvSpPr>
          <p:cNvPr id="65" name="สี่เหลี่ยมผืนผ้า 64"/>
          <p:cNvSpPr/>
          <p:nvPr/>
        </p:nvSpPr>
        <p:spPr>
          <a:xfrm>
            <a:off x="2428860" y="5857892"/>
            <a:ext cx="8418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 ข้อมูลลูกค้า</a:t>
            </a:r>
            <a:endParaRPr lang="th-TH" sz="1400" dirty="0"/>
          </a:p>
        </p:txBody>
      </p:sp>
      <p:sp>
        <p:nvSpPr>
          <p:cNvPr id="66" name="สี่เหลี่ยมผืนผ้า 65"/>
          <p:cNvSpPr/>
          <p:nvPr/>
        </p:nvSpPr>
        <p:spPr>
          <a:xfrm>
            <a:off x="1285852" y="2357430"/>
            <a:ext cx="8146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ข้อมูลสินค้า</a:t>
            </a:r>
          </a:p>
        </p:txBody>
      </p:sp>
      <p:sp>
        <p:nvSpPr>
          <p:cNvPr id="67" name="สี่เหลี่ยมผืนผ้า 66"/>
          <p:cNvSpPr/>
          <p:nvPr/>
        </p:nvSpPr>
        <p:spPr>
          <a:xfrm>
            <a:off x="1643042" y="3714752"/>
            <a:ext cx="6429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/>
              <a:t>- ข้อมูลการซื้อ สินค้า</a:t>
            </a:r>
            <a:endParaRPr lang="th-TH" sz="1400" dirty="0"/>
          </a:p>
        </p:txBody>
      </p:sp>
      <p:sp>
        <p:nvSpPr>
          <p:cNvPr id="68" name="สี่เหลี่ยมผืนผ้า 67"/>
          <p:cNvSpPr/>
          <p:nvPr/>
        </p:nvSpPr>
        <p:spPr>
          <a:xfrm>
            <a:off x="2285984" y="3571876"/>
            <a:ext cx="14462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 ข้อมูลยีนยันการส่งสินค้า</a:t>
            </a:r>
            <a:endParaRPr lang="th-TH" sz="1400" dirty="0"/>
          </a:p>
        </p:txBody>
      </p:sp>
      <p:sp>
        <p:nvSpPr>
          <p:cNvPr id="69" name="สี่เหลี่ยมผืนผ้า 68"/>
          <p:cNvSpPr/>
          <p:nvPr/>
        </p:nvSpPr>
        <p:spPr>
          <a:xfrm>
            <a:off x="4143372" y="4572008"/>
            <a:ext cx="78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หน้า</a:t>
            </a:r>
            <a:r>
              <a:rPr lang="en-US" sz="1400" dirty="0" smtClean="0"/>
              <a:t>website</a:t>
            </a:r>
          </a:p>
          <a:p>
            <a:pPr>
              <a:buFontTx/>
              <a:buChar char="-"/>
            </a:pPr>
            <a:r>
              <a:rPr lang="th-TH" sz="1400" dirty="0" smtClean="0"/>
              <a:t>รหัสสั่งซื้อ</a:t>
            </a:r>
            <a:endParaRPr lang="en-US" sz="1400" dirty="0" smtClean="0"/>
          </a:p>
        </p:txBody>
      </p:sp>
      <p:sp>
        <p:nvSpPr>
          <p:cNvPr id="70" name="สี่เหลี่ยมผืนผ้า 69"/>
          <p:cNvSpPr/>
          <p:nvPr/>
        </p:nvSpPr>
        <p:spPr>
          <a:xfrm>
            <a:off x="4286248" y="3786190"/>
            <a:ext cx="9286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ข้อมูลลูกค้า</a:t>
            </a:r>
          </a:p>
          <a:p>
            <a:pPr>
              <a:buFontTx/>
              <a:buChar char="-"/>
            </a:pPr>
            <a:r>
              <a:rPr lang="th-TH" sz="1400" dirty="0" smtClean="0"/>
              <a:t>รายละเอียด </a:t>
            </a:r>
            <a:r>
              <a:rPr lang="en-US" sz="1400" dirty="0" smtClean="0"/>
              <a:t>payment</a:t>
            </a:r>
            <a:endParaRPr lang="th-TH" sz="1400" dirty="0" smtClean="0"/>
          </a:p>
        </p:txBody>
      </p:sp>
      <p:sp>
        <p:nvSpPr>
          <p:cNvPr id="71" name="สี่เหลี่ยมผืนผ้า 70"/>
          <p:cNvSpPr/>
          <p:nvPr/>
        </p:nvSpPr>
        <p:spPr>
          <a:xfrm>
            <a:off x="5786446" y="3429000"/>
            <a:ext cx="9286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ข้อมูลโปรโมชั่น</a:t>
            </a:r>
          </a:p>
          <a:p>
            <a:pPr>
              <a:buFontTx/>
              <a:buChar char="-"/>
            </a:pPr>
            <a:r>
              <a:rPr lang="th-TH" sz="1400" dirty="0" smtClean="0"/>
              <a:t>ข้อมูลสินค้า</a:t>
            </a:r>
            <a:endParaRPr lang="th-TH" sz="1400" dirty="0"/>
          </a:p>
        </p:txBody>
      </p:sp>
      <p:sp>
        <p:nvSpPr>
          <p:cNvPr id="72" name="สี่เหลี่ยมผืนผ้า 71"/>
          <p:cNvSpPr/>
          <p:nvPr/>
        </p:nvSpPr>
        <p:spPr>
          <a:xfrm>
            <a:off x="5072066" y="3643314"/>
            <a:ext cx="5715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/>
              <a:t>- ข้อมูลการสั่งซื้อ</a:t>
            </a:r>
            <a:endParaRPr lang="th-TH" sz="1400" dirty="0"/>
          </a:p>
        </p:txBody>
      </p:sp>
      <p:sp>
        <p:nvSpPr>
          <p:cNvPr id="73" name="สี่เหลี่ยมผืนผ้า 72"/>
          <p:cNvSpPr/>
          <p:nvPr/>
        </p:nvSpPr>
        <p:spPr>
          <a:xfrm>
            <a:off x="5643570" y="2571744"/>
            <a:ext cx="10715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/>
              <a:t>- แผนการตลาด</a:t>
            </a:r>
            <a:endParaRPr lang="th-TH" sz="1400" dirty="0"/>
          </a:p>
        </p:txBody>
      </p:sp>
      <p:sp>
        <p:nvSpPr>
          <p:cNvPr id="74" name="สี่เหลี่ยมผืนผ้า 73"/>
          <p:cNvSpPr/>
          <p:nvPr/>
        </p:nvSpPr>
        <p:spPr>
          <a:xfrm>
            <a:off x="6357950" y="2285992"/>
            <a:ext cx="12442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 ยืนยันแผนการตลาด</a:t>
            </a:r>
            <a:endParaRPr lang="th-TH" sz="1400" dirty="0"/>
          </a:p>
        </p:txBody>
      </p:sp>
      <p:sp>
        <p:nvSpPr>
          <p:cNvPr id="75" name="ลูกศรขวา 74"/>
          <p:cNvSpPr/>
          <p:nvPr/>
        </p:nvSpPr>
        <p:spPr>
          <a:xfrm rot="8513185" flipV="1">
            <a:off x="4151414" y="5784128"/>
            <a:ext cx="1397151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6" name="สี่เหลี่ยมผืนผ้า 75"/>
          <p:cNvSpPr/>
          <p:nvPr/>
        </p:nvSpPr>
        <p:spPr>
          <a:xfrm>
            <a:off x="4572000" y="5929330"/>
            <a:ext cx="8418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 ข้อมูลลูกค้า</a:t>
            </a:r>
            <a:endParaRPr lang="th-TH" sz="1400" dirty="0"/>
          </a:p>
        </p:txBody>
      </p:sp>
      <p:sp>
        <p:nvSpPr>
          <p:cNvPr id="77" name="สี่เหลี่ยมผืนผ้า 76"/>
          <p:cNvSpPr/>
          <p:nvPr/>
        </p:nvSpPr>
        <p:spPr>
          <a:xfrm rot="5400000">
            <a:off x="7703612" y="4951599"/>
            <a:ext cx="15728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 </a:t>
            </a:r>
            <a:r>
              <a:rPr lang="th-TH" sz="1800" dirty="0" smtClean="0"/>
              <a:t>รายละเอียดโปรโมชั่น</a:t>
            </a:r>
            <a:endParaRPr lang="th-TH" sz="1800" dirty="0"/>
          </a:p>
        </p:txBody>
      </p:sp>
      <p:sp>
        <p:nvSpPr>
          <p:cNvPr id="78" name="สี่เหลี่ยมผืนผ้า 77"/>
          <p:cNvSpPr/>
          <p:nvPr/>
        </p:nvSpPr>
        <p:spPr>
          <a:xfrm>
            <a:off x="5643570" y="5715016"/>
            <a:ext cx="12811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 รายละเอียดโปรโมชั่น</a:t>
            </a:r>
            <a:endParaRPr lang="th-TH" sz="1400" dirty="0"/>
          </a:p>
        </p:txBody>
      </p:sp>
      <p:sp>
        <p:nvSpPr>
          <p:cNvPr id="79" name="ลูกศรขวา 78"/>
          <p:cNvSpPr/>
          <p:nvPr/>
        </p:nvSpPr>
        <p:spPr>
          <a:xfrm flipV="1">
            <a:off x="5072066" y="3071810"/>
            <a:ext cx="1180887" cy="47161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0" name="สี่เหลี่ยมผืนผ้า 79"/>
          <p:cNvSpPr/>
          <p:nvPr/>
        </p:nvSpPr>
        <p:spPr>
          <a:xfrm>
            <a:off x="4786314" y="2786058"/>
            <a:ext cx="14766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 ข้อมูลการสั่งซื้อของลูกค้า</a:t>
            </a:r>
            <a:endParaRPr lang="th-TH" sz="1400" dirty="0"/>
          </a:p>
        </p:txBody>
      </p:sp>
      <p:sp>
        <p:nvSpPr>
          <p:cNvPr id="81" name="ลูกศรขวา 80"/>
          <p:cNvSpPr/>
          <p:nvPr/>
        </p:nvSpPr>
        <p:spPr>
          <a:xfrm rot="7301837">
            <a:off x="2143108" y="1357298"/>
            <a:ext cx="571504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2" name="ลูกศรขวา 81"/>
          <p:cNvSpPr/>
          <p:nvPr/>
        </p:nvSpPr>
        <p:spPr>
          <a:xfrm rot="18101837" flipV="1">
            <a:off x="2178902" y="1436269"/>
            <a:ext cx="721719" cy="45719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3" name="สี่เหลี่ยมผืนผ้า 82"/>
          <p:cNvSpPr/>
          <p:nvPr/>
        </p:nvSpPr>
        <p:spPr>
          <a:xfrm>
            <a:off x="1214414" y="1285860"/>
            <a:ext cx="12144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/>
              <a:t>- ข้อมูลการซื้อ สินค้า</a:t>
            </a:r>
            <a:endParaRPr lang="th-TH" sz="1400" dirty="0"/>
          </a:p>
        </p:txBody>
      </p:sp>
      <p:sp>
        <p:nvSpPr>
          <p:cNvPr id="84" name="สี่เหลี่ยมผืนผ้า 83"/>
          <p:cNvSpPr/>
          <p:nvPr/>
        </p:nvSpPr>
        <p:spPr>
          <a:xfrm>
            <a:off x="2571736" y="1357298"/>
            <a:ext cx="11657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 ข้อมูลสินค้าคงคลัง</a:t>
            </a:r>
            <a:endParaRPr lang="th-TH" sz="1400" dirty="0"/>
          </a:p>
        </p:txBody>
      </p:sp>
      <p:sp>
        <p:nvSpPr>
          <p:cNvPr id="85" name="สี่เหลี่ยมผืนผ้า 84"/>
          <p:cNvSpPr/>
          <p:nvPr/>
        </p:nvSpPr>
        <p:spPr>
          <a:xfrm>
            <a:off x="4572000" y="785794"/>
            <a:ext cx="6429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/>
              <a:t>- ข้อมูลการสั่งซื้อสินค้า</a:t>
            </a:r>
            <a:endParaRPr lang="th-TH" sz="1400" dirty="0"/>
          </a:p>
        </p:txBody>
      </p:sp>
      <p:sp>
        <p:nvSpPr>
          <p:cNvPr id="86" name="สี่เหลี่ยมผืนผ้า 85"/>
          <p:cNvSpPr/>
          <p:nvPr/>
        </p:nvSpPr>
        <p:spPr>
          <a:xfrm>
            <a:off x="857224" y="0"/>
            <a:ext cx="9286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สัญญาซื้อ-ขาย</a:t>
            </a:r>
          </a:p>
          <a:p>
            <a:pPr>
              <a:buFontTx/>
              <a:buChar char="-"/>
            </a:pPr>
            <a:r>
              <a:rPr lang="th-TH" sz="1400" dirty="0" smtClean="0"/>
              <a:t> ข้อมูลสินค้า</a:t>
            </a:r>
            <a:endParaRPr lang="th-TH" sz="1400" dirty="0"/>
          </a:p>
        </p:txBody>
      </p:sp>
      <p:sp>
        <p:nvSpPr>
          <p:cNvPr id="87" name="สี่เหลี่ยมผืนผ้า 86"/>
          <p:cNvSpPr/>
          <p:nvPr/>
        </p:nvSpPr>
        <p:spPr>
          <a:xfrm>
            <a:off x="0" y="1071546"/>
            <a:ext cx="15716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ข้อมูลสั่งซื้อ   สินค้า</a:t>
            </a:r>
          </a:p>
          <a:p>
            <a:pPr>
              <a:buFontTx/>
              <a:buChar char="-"/>
            </a:pPr>
            <a:r>
              <a:rPr lang="th-TH" sz="1400" dirty="0" smtClean="0"/>
              <a:t>ข้อมูล</a:t>
            </a:r>
            <a:r>
              <a:rPr lang="en-US" sz="1400" dirty="0" smtClean="0"/>
              <a:t> payment</a:t>
            </a:r>
          </a:p>
        </p:txBody>
      </p:sp>
      <p:sp>
        <p:nvSpPr>
          <p:cNvPr id="88" name="สี่เหลี่ยมผืนผ้า 87"/>
          <p:cNvSpPr/>
          <p:nvPr/>
        </p:nvSpPr>
        <p:spPr>
          <a:xfrm>
            <a:off x="4929190" y="1428736"/>
            <a:ext cx="7665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-</a:t>
            </a:r>
            <a:r>
              <a:rPr lang="th-TH" sz="1400" dirty="0" smtClean="0"/>
              <a:t> งบการเงิน</a:t>
            </a:r>
            <a:endParaRPr lang="th-TH" sz="1400" dirty="0"/>
          </a:p>
        </p:txBody>
      </p:sp>
      <p:sp>
        <p:nvSpPr>
          <p:cNvPr id="89" name="สี่เหลี่ยมผืนผ้า 88"/>
          <p:cNvSpPr/>
          <p:nvPr/>
        </p:nvSpPr>
        <p:spPr>
          <a:xfrm>
            <a:off x="5929322" y="1428736"/>
            <a:ext cx="8867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-</a:t>
            </a:r>
            <a:r>
              <a:rPr lang="th-TH" sz="1400" dirty="0" smtClean="0"/>
              <a:t>ข้อมูลการเงิน</a:t>
            </a:r>
            <a:endParaRPr lang="th-TH" sz="1400" dirty="0"/>
          </a:p>
        </p:txBody>
      </p:sp>
      <p:sp>
        <p:nvSpPr>
          <p:cNvPr id="91" name="สี่เหลี่ยมผืนผ้า 90"/>
          <p:cNvSpPr/>
          <p:nvPr/>
        </p:nvSpPr>
        <p:spPr>
          <a:xfrm>
            <a:off x="7358082" y="142852"/>
            <a:ext cx="771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-ข้อมูลธุรกิจ</a:t>
            </a:r>
            <a:endParaRPr lang="th-TH" sz="1400" dirty="0"/>
          </a:p>
        </p:txBody>
      </p:sp>
      <p:sp>
        <p:nvSpPr>
          <p:cNvPr id="92" name="สี่เหลี่ยมผืนผ้า 91"/>
          <p:cNvSpPr/>
          <p:nvPr/>
        </p:nvSpPr>
        <p:spPr>
          <a:xfrm>
            <a:off x="7429520" y="642918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 ข้อมูลดอกเบี้ย</a:t>
            </a:r>
          </a:p>
          <a:p>
            <a:pPr>
              <a:buFontTx/>
              <a:buChar char="-"/>
            </a:pPr>
            <a:r>
              <a:rPr lang="th-TH" sz="1400" dirty="0" smtClean="0"/>
              <a:t> วงเงินกู้</a:t>
            </a:r>
            <a:endParaRPr lang="th-TH" sz="1400" dirty="0"/>
          </a:p>
        </p:txBody>
      </p:sp>
      <p:cxnSp>
        <p:nvCxnSpPr>
          <p:cNvPr id="93" name="Straight Connector 23"/>
          <p:cNvCxnSpPr/>
          <p:nvPr/>
        </p:nvCxnSpPr>
        <p:spPr>
          <a:xfrm rot="5400000">
            <a:off x="-70676" y="1999446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6" name="Straight Connector 23"/>
          <p:cNvCxnSpPr/>
          <p:nvPr/>
        </p:nvCxnSpPr>
        <p:spPr>
          <a:xfrm rot="5400000">
            <a:off x="6930248" y="1856570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7" name="Straight Connector 23"/>
          <p:cNvCxnSpPr/>
          <p:nvPr/>
        </p:nvCxnSpPr>
        <p:spPr>
          <a:xfrm rot="5400000">
            <a:off x="6394463" y="6392883"/>
            <a:ext cx="64294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9" name="Straight Connector 23"/>
          <p:cNvCxnSpPr/>
          <p:nvPr/>
        </p:nvCxnSpPr>
        <p:spPr>
          <a:xfrm rot="5400000">
            <a:off x="2285996" y="6572260"/>
            <a:ext cx="57148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1" name="Straight Connector 23"/>
          <p:cNvCxnSpPr/>
          <p:nvPr/>
        </p:nvCxnSpPr>
        <p:spPr>
          <a:xfrm rot="5400000">
            <a:off x="2000232" y="3286124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0" name="ลูกศรขวา 89"/>
          <p:cNvSpPr/>
          <p:nvPr/>
        </p:nvSpPr>
        <p:spPr>
          <a:xfrm rot="5400000" flipH="1">
            <a:off x="6929407" y="4981008"/>
            <a:ext cx="2081226" cy="55243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4" name="สี่เหลี่ยมผืนผ้า 20"/>
          <p:cNvSpPr/>
          <p:nvPr/>
        </p:nvSpPr>
        <p:spPr>
          <a:xfrm rot="16200000">
            <a:off x="6567258" y="4829824"/>
            <a:ext cx="21387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dirty="0" smtClean="0"/>
              <a:t>- รายละเอียด</a:t>
            </a:r>
            <a:r>
              <a:rPr lang="th-TH" sz="1600" dirty="0" smtClean="0"/>
              <a:t>โปรโมชั่น</a:t>
            </a:r>
            <a:r>
              <a:rPr lang="th-TH" sz="2000" dirty="0" smtClean="0"/>
              <a:t>ปี่ที่แล้ว</a:t>
            </a:r>
            <a:endParaRPr lang="th-TH" sz="2000" dirty="0"/>
          </a:p>
        </p:txBody>
      </p:sp>
      <p:sp>
        <p:nvSpPr>
          <p:cNvPr id="95" name="ลูกศรขวา 94"/>
          <p:cNvSpPr/>
          <p:nvPr/>
        </p:nvSpPr>
        <p:spPr>
          <a:xfrm rot="8594119">
            <a:off x="6813736" y="4020679"/>
            <a:ext cx="374248" cy="77824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8" name="TextBox 97"/>
          <p:cNvSpPr txBox="1"/>
          <p:nvPr/>
        </p:nvSpPr>
        <p:spPr>
          <a:xfrm rot="19233002">
            <a:off x="6623397" y="4004111"/>
            <a:ext cx="11430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แผนการตลาด</a:t>
            </a:r>
            <a:endParaRPr lang="th-TH" sz="1600" dirty="0">
              <a:cs typeface="+mj-cs"/>
            </a:endParaRPr>
          </a:p>
        </p:txBody>
      </p:sp>
      <p:sp>
        <p:nvSpPr>
          <p:cNvPr id="102" name="ลูกศรโค้งขึ้น 101"/>
          <p:cNvSpPr/>
          <p:nvPr/>
        </p:nvSpPr>
        <p:spPr>
          <a:xfrm rot="16200000">
            <a:off x="7317896" y="1327456"/>
            <a:ext cx="357190" cy="142876"/>
          </a:xfrm>
          <a:prstGeom prst="bent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3" name="สี่เหลี่ยมผืนผ้า 102"/>
          <p:cNvSpPr/>
          <p:nvPr/>
        </p:nvSpPr>
        <p:spPr>
          <a:xfrm>
            <a:off x="7602201" y="1263835"/>
            <a:ext cx="8867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-</a:t>
            </a:r>
            <a:r>
              <a:rPr lang="th-TH" sz="1400" dirty="0" smtClean="0"/>
              <a:t>ข้อมูลการเงิน</a:t>
            </a:r>
            <a:endParaRPr lang="th-TH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1800" dirty="0" smtClean="0"/>
              <a:t>1.</a:t>
            </a:r>
            <a:r>
              <a:rPr lang="th-TH" sz="1800" dirty="0" smtClean="0"/>
              <a:t> ฝ่ายบัญชี</a:t>
            </a:r>
          </a:p>
          <a:p>
            <a:pPr>
              <a:buNone/>
            </a:pPr>
            <a:r>
              <a:rPr lang="th-TH" sz="1800" dirty="0"/>
              <a:t> </a:t>
            </a:r>
            <a:r>
              <a:rPr lang="th-TH" sz="1800" dirty="0" smtClean="0"/>
              <a:t>    - จัดทำงบการเงิน</a:t>
            </a:r>
          </a:p>
          <a:p>
            <a:pPr>
              <a:buNone/>
            </a:pPr>
            <a:r>
              <a:rPr lang="th-TH" sz="1800" dirty="0"/>
              <a:t> </a:t>
            </a:r>
            <a:r>
              <a:rPr lang="th-TH" sz="1800" dirty="0" smtClean="0"/>
              <a:t>	-เงินกู้</a:t>
            </a:r>
          </a:p>
          <a:p>
            <a:pPr>
              <a:buNone/>
            </a:pPr>
            <a:r>
              <a:rPr lang="en-US" sz="1800" dirty="0" smtClean="0"/>
              <a:t>2</a:t>
            </a:r>
            <a:r>
              <a:rPr lang="th-TH" sz="1800" dirty="0" smtClean="0"/>
              <a:t>. ฝ่ายจัดซื้อ</a:t>
            </a:r>
          </a:p>
          <a:p>
            <a:pPr>
              <a:buNone/>
            </a:pPr>
            <a:r>
              <a:rPr lang="th-TH" sz="1800" dirty="0"/>
              <a:t>	</a:t>
            </a:r>
            <a:r>
              <a:rPr lang="th-TH" sz="1800" dirty="0" smtClean="0"/>
              <a:t>- จัดซื้อสินค้า</a:t>
            </a:r>
          </a:p>
          <a:p>
            <a:pPr>
              <a:buNone/>
            </a:pPr>
            <a:r>
              <a:rPr lang="th-TH" sz="1800" dirty="0"/>
              <a:t>	</a:t>
            </a:r>
            <a:r>
              <a:rPr lang="th-TH" sz="1800" dirty="0" smtClean="0"/>
              <a:t>-ตรวจสอบสินค้าคงคลัง</a:t>
            </a:r>
          </a:p>
          <a:p>
            <a:pPr>
              <a:buNone/>
            </a:pPr>
            <a:r>
              <a:rPr lang="en-US" sz="1800" dirty="0" smtClean="0"/>
              <a:t>3. </a:t>
            </a:r>
            <a:r>
              <a:rPr lang="th-TH" sz="1800" dirty="0" smtClean="0"/>
              <a:t>ฝ่ายการตลาด</a:t>
            </a:r>
          </a:p>
          <a:p>
            <a:pPr>
              <a:buNone/>
            </a:pPr>
            <a:r>
              <a:rPr lang="th-TH" sz="1800" dirty="0" smtClean="0"/>
              <a:t>	-วางแผนการตลาด</a:t>
            </a:r>
          </a:p>
          <a:p>
            <a:pPr>
              <a:buNone/>
            </a:pPr>
            <a:r>
              <a:rPr lang="th-TH" sz="1800" dirty="0"/>
              <a:t>	</a:t>
            </a:r>
            <a:r>
              <a:rPr lang="th-TH" sz="1800" dirty="0" smtClean="0"/>
              <a:t>-ทำ</a:t>
            </a:r>
            <a:r>
              <a:rPr lang="en-US" sz="1800" dirty="0" smtClean="0"/>
              <a:t>PR</a:t>
            </a:r>
          </a:p>
          <a:p>
            <a:pPr>
              <a:buNone/>
            </a:pPr>
            <a:r>
              <a:rPr lang="en-US" sz="1800" dirty="0" smtClean="0"/>
              <a:t>4.</a:t>
            </a:r>
            <a:r>
              <a:rPr lang="th-TH" sz="1800" dirty="0" smtClean="0"/>
              <a:t> ฝ่าย </a:t>
            </a:r>
            <a:r>
              <a:rPr lang="en-US" sz="1800" dirty="0" smtClean="0"/>
              <a:t>IT</a:t>
            </a:r>
            <a:r>
              <a:rPr lang="th-TH" sz="1800" dirty="0" smtClean="0"/>
              <a:t> </a:t>
            </a:r>
          </a:p>
          <a:p>
            <a:pPr>
              <a:buNone/>
            </a:pPr>
            <a:r>
              <a:rPr lang="th-TH" sz="1800" dirty="0"/>
              <a:t>	</a:t>
            </a:r>
            <a:r>
              <a:rPr lang="th-TH" sz="1800" dirty="0" smtClean="0"/>
              <a:t>- ดูแลระบบ</a:t>
            </a:r>
          </a:p>
          <a:p>
            <a:pPr>
              <a:buNone/>
            </a:pPr>
            <a:r>
              <a:rPr lang="th-TH" sz="1800" dirty="0"/>
              <a:t>	</a:t>
            </a:r>
            <a:r>
              <a:rPr lang="en-US" sz="1800" dirty="0" smtClean="0"/>
              <a:t>-</a:t>
            </a:r>
            <a:r>
              <a:rPr lang="th-TH" sz="1800" dirty="0" smtClean="0"/>
              <a:t>ซ่อมบำรุงและพัฒนาระบบ</a:t>
            </a:r>
          </a:p>
          <a:p>
            <a:pPr>
              <a:buNone/>
            </a:pPr>
            <a:r>
              <a:rPr lang="en-US" sz="1800" dirty="0" smtClean="0"/>
              <a:t>5.</a:t>
            </a:r>
            <a:r>
              <a:rPr lang="th-TH" sz="1800" dirty="0" smtClean="0"/>
              <a:t> ฝ่ายจัดส่งสินค้า</a:t>
            </a:r>
          </a:p>
          <a:p>
            <a:pPr>
              <a:buNone/>
            </a:pPr>
            <a:r>
              <a:rPr lang="en-US" sz="1800" dirty="0" smtClean="0"/>
              <a:t>	-</a:t>
            </a:r>
            <a:r>
              <a:rPr lang="th-TH" sz="1800" dirty="0" smtClean="0"/>
              <a:t>จัดส่งสินค้า</a:t>
            </a:r>
          </a:p>
          <a:p>
            <a:pPr>
              <a:buNone/>
            </a:pPr>
            <a:endParaRPr lang="en-US" sz="1800" dirty="0" smtClean="0"/>
          </a:p>
          <a:p>
            <a:endParaRPr lang="th-TH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ฝ่ายบัญชี</a:t>
            </a:r>
            <a:endParaRPr lang="th-TH" dirty="0"/>
          </a:p>
        </p:txBody>
      </p:sp>
      <p:sp>
        <p:nvSpPr>
          <p:cNvPr id="6" name="Rounded Rectangle 5"/>
          <p:cNvSpPr/>
          <p:nvPr/>
        </p:nvSpPr>
        <p:spPr>
          <a:xfrm>
            <a:off x="3357554" y="1857364"/>
            <a:ext cx="1571636" cy="1428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ฝ่ายบัญชี</a:t>
            </a:r>
          </a:p>
          <a:p>
            <a:pPr algn="ctr"/>
            <a:r>
              <a:rPr lang="th-TH" dirty="0" smtClean="0"/>
              <a:t>เงินกู้/ทำงบการเงิน</a:t>
            </a:r>
            <a:endParaRPr lang="th-TH" dirty="0"/>
          </a:p>
        </p:txBody>
      </p:sp>
      <p:sp>
        <p:nvSpPr>
          <p:cNvPr id="7" name="Rounded Rectangle 6"/>
          <p:cNvSpPr/>
          <p:nvPr/>
        </p:nvSpPr>
        <p:spPr>
          <a:xfrm>
            <a:off x="6143636" y="1928802"/>
            <a:ext cx="1714512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เจ้าของกิจการ</a:t>
            </a:r>
            <a:endParaRPr lang="th-TH" dirty="0"/>
          </a:p>
        </p:txBody>
      </p:sp>
      <p:sp>
        <p:nvSpPr>
          <p:cNvPr id="8" name="Flowchart: Process 7"/>
          <p:cNvSpPr/>
          <p:nvPr/>
        </p:nvSpPr>
        <p:spPr>
          <a:xfrm>
            <a:off x="214282" y="1714488"/>
            <a:ext cx="1928826" cy="150019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ธนาคาร</a:t>
            </a:r>
            <a:endParaRPr lang="th-TH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143108" y="2571744"/>
            <a:ext cx="121444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285984" y="1785926"/>
            <a:ext cx="928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 ข้อมูล          ดอกเบี้ย</a:t>
            </a:r>
          </a:p>
          <a:p>
            <a:pPr>
              <a:buFontTx/>
              <a:buChar char="-"/>
            </a:pPr>
            <a:r>
              <a:rPr lang="th-TH" sz="1600" dirty="0">
                <a:cs typeface="+mj-cs"/>
              </a:rPr>
              <a:t> </a:t>
            </a:r>
            <a:r>
              <a:rPr lang="th-TH" sz="1600" dirty="0" smtClean="0">
                <a:cs typeface="+mj-cs"/>
              </a:rPr>
              <a:t>วงเงินกู้</a:t>
            </a:r>
            <a:endParaRPr lang="th-TH" sz="1600" dirty="0">
              <a:cs typeface="+mj-cs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4929190" y="2714620"/>
            <a:ext cx="121444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928926" y="4643446"/>
            <a:ext cx="228601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ฐานข้อมูลการเงิน</a:t>
            </a:r>
            <a:endParaRPr lang="th-TH" dirty="0"/>
          </a:p>
        </p:txBody>
      </p:sp>
      <p:cxnSp>
        <p:nvCxnSpPr>
          <p:cNvPr id="20" name="Straight Connector 19"/>
          <p:cNvCxnSpPr/>
          <p:nvPr/>
        </p:nvCxnSpPr>
        <p:spPr>
          <a:xfrm rot="5400000">
            <a:off x="2929720" y="4928404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0800000">
            <a:off x="2143108" y="2714620"/>
            <a:ext cx="121444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285984" y="2857496"/>
            <a:ext cx="857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cs typeface="+mj-cs"/>
              </a:rPr>
              <a:t>-ข้อมูลธุรกิจ</a:t>
            </a:r>
            <a:endParaRPr lang="th-TH" sz="1600" dirty="0">
              <a:cs typeface="+mj-cs"/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rot="5400000">
            <a:off x="3321041" y="3964785"/>
            <a:ext cx="1358116" cy="7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857488" y="3643314"/>
            <a:ext cx="1285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-</a:t>
            </a:r>
            <a:r>
              <a:rPr lang="th-TH" sz="1600" dirty="0" smtClean="0"/>
              <a:t>ข้อมูลการเงิน</a:t>
            </a:r>
            <a:endParaRPr lang="th-TH" sz="1600" dirty="0"/>
          </a:p>
        </p:txBody>
      </p:sp>
      <p:sp>
        <p:nvSpPr>
          <p:cNvPr id="35" name="TextBox 34"/>
          <p:cNvSpPr txBox="1"/>
          <p:nvPr/>
        </p:nvSpPr>
        <p:spPr>
          <a:xfrm>
            <a:off x="5000628" y="2285992"/>
            <a:ext cx="1285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-</a:t>
            </a:r>
            <a:r>
              <a:rPr lang="th-TH" sz="1600" dirty="0" smtClean="0"/>
              <a:t> งบการเงิน</a:t>
            </a:r>
            <a:endParaRPr lang="th-TH" sz="1600" dirty="0"/>
          </a:p>
        </p:txBody>
      </p:sp>
      <p:cxnSp>
        <p:nvCxnSpPr>
          <p:cNvPr id="19" name="Straight Arrow Connector 18"/>
          <p:cNvCxnSpPr/>
          <p:nvPr/>
        </p:nvCxnSpPr>
        <p:spPr>
          <a:xfrm rot="16200000" flipV="1">
            <a:off x="3576630" y="3924304"/>
            <a:ext cx="1295408" cy="190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286248" y="3714752"/>
            <a:ext cx="1285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-</a:t>
            </a:r>
            <a:r>
              <a:rPr lang="th-TH" sz="1600" dirty="0" smtClean="0"/>
              <a:t>ข้อมูลการเงิน</a:t>
            </a:r>
            <a:endParaRPr lang="th-TH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/>
              <a:t>Pseudo </a:t>
            </a:r>
            <a:r>
              <a:rPr lang="th-TH" b="1" u="sng" dirty="0" smtClean="0"/>
              <a:t>ฝ่ายบัญชี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US" dirty="0">
                <a:latin typeface="Angsana New" pitchFamily="18" charset="-34"/>
              </a:rPr>
              <a:t>1.Input </a:t>
            </a:r>
            <a:r>
              <a:rPr lang="th-TH" dirty="0">
                <a:latin typeface="Angsana New" pitchFamily="18" charset="-34"/>
              </a:rPr>
              <a:t>ข้อ</a:t>
            </a:r>
            <a:r>
              <a:rPr lang="th-TH" dirty="0" smtClean="0">
                <a:latin typeface="Angsana New" pitchFamily="18" charset="-34"/>
              </a:rPr>
              <a:t>มูลดอกเบี้ยของแต่ละธนาคาร</a:t>
            </a:r>
            <a:endParaRPr lang="th-TH" dirty="0">
              <a:latin typeface="Angsana New" pitchFamily="18" charset="-34"/>
            </a:endParaRPr>
          </a:p>
          <a:p>
            <a:pPr>
              <a:defRPr/>
            </a:pPr>
            <a:r>
              <a:rPr lang="en-US" dirty="0">
                <a:latin typeface="Angsana New" pitchFamily="18" charset="-34"/>
              </a:rPr>
              <a:t>2.Output </a:t>
            </a:r>
            <a:r>
              <a:rPr lang="th-TH" dirty="0">
                <a:latin typeface="Angsana New" pitchFamily="18" charset="-34"/>
              </a:rPr>
              <a:t>ข้อ</a:t>
            </a:r>
            <a:r>
              <a:rPr lang="th-TH" dirty="0" smtClean="0">
                <a:latin typeface="Angsana New" pitchFamily="18" charset="-34"/>
              </a:rPr>
              <a:t>มูลธุรกิจไปยังแต่ละธนาคาร</a:t>
            </a:r>
            <a:endParaRPr lang="th-TH" dirty="0">
              <a:latin typeface="Angsana New" pitchFamily="18" charset="-34"/>
            </a:endParaRPr>
          </a:p>
          <a:p>
            <a:pPr>
              <a:defRPr/>
            </a:pPr>
            <a:r>
              <a:rPr lang="en-US" dirty="0">
                <a:latin typeface="Angsana New" pitchFamily="18" charset="-34"/>
              </a:rPr>
              <a:t>3.Input </a:t>
            </a:r>
            <a:r>
              <a:rPr lang="th-TH" dirty="0" smtClean="0">
                <a:latin typeface="Angsana New" pitchFamily="18" charset="-34"/>
              </a:rPr>
              <a:t>ดอกเบี้ยของแต่ธนาคาร</a:t>
            </a:r>
            <a:r>
              <a:rPr lang="en-US" dirty="0" smtClean="0">
                <a:latin typeface="Angsana New" pitchFamily="18" charset="-34"/>
              </a:rPr>
              <a:t>1,n</a:t>
            </a:r>
            <a:endParaRPr lang="th-TH" dirty="0" smtClean="0">
              <a:latin typeface="Angsana New" pitchFamily="18" charset="-34"/>
            </a:endParaRPr>
          </a:p>
          <a:p>
            <a:pPr>
              <a:defRPr/>
            </a:pPr>
            <a:r>
              <a:rPr lang="en-US" dirty="0">
                <a:latin typeface="Angsana New" pitchFamily="18" charset="-34"/>
              </a:rPr>
              <a:t>4.</a:t>
            </a:r>
            <a:r>
              <a:rPr lang="th-TH" dirty="0">
                <a:latin typeface="Angsana New" pitchFamily="18" charset="-34"/>
              </a:rPr>
              <a:t>เปรียบ</a:t>
            </a:r>
            <a:r>
              <a:rPr lang="th-TH" dirty="0" smtClean="0">
                <a:latin typeface="Angsana New" pitchFamily="18" charset="-34"/>
              </a:rPr>
              <a:t>เทียบดอกเบี้ย </a:t>
            </a:r>
            <a:r>
              <a:rPr lang="en-US" dirty="0">
                <a:latin typeface="Angsana New" pitchFamily="18" charset="-34"/>
              </a:rPr>
              <a:t>(</a:t>
            </a:r>
            <a:r>
              <a:rPr lang="en-US" dirty="0" smtClean="0">
                <a:latin typeface="Angsana New" pitchFamily="18" charset="-34"/>
              </a:rPr>
              <a:t>min</a:t>
            </a:r>
            <a:r>
              <a:rPr lang="th-TH" dirty="0">
                <a:latin typeface="Angsana New" pitchFamily="18" charset="-34"/>
              </a:rPr>
              <a:t>)</a:t>
            </a:r>
          </a:p>
          <a:p>
            <a:pPr>
              <a:defRPr/>
            </a:pPr>
            <a:r>
              <a:rPr lang="th-TH" dirty="0" smtClean="0">
                <a:latin typeface="Angsana New" pitchFamily="18" charset="-34"/>
              </a:rPr>
              <a:t>นำดอกเบี้ยธนาคารที่ </a:t>
            </a:r>
            <a:r>
              <a:rPr lang="en-US" dirty="0" smtClean="0">
                <a:latin typeface="Angsana New" pitchFamily="18" charset="-34"/>
              </a:rPr>
              <a:t>1</a:t>
            </a:r>
            <a:r>
              <a:rPr lang="th-TH" dirty="0" smtClean="0">
                <a:latin typeface="Angsana New" pitchFamily="18" charset="-34"/>
              </a:rPr>
              <a:t>กับธนาคารที่ </a:t>
            </a:r>
            <a:r>
              <a:rPr lang="en-US" dirty="0" smtClean="0">
                <a:latin typeface="Angsana New" pitchFamily="18" charset="-34"/>
              </a:rPr>
              <a:t>n</a:t>
            </a:r>
            <a:r>
              <a:rPr lang="th-TH" dirty="0" smtClean="0">
                <a:latin typeface="Angsana New" pitchFamily="18" charset="-34"/>
              </a:rPr>
              <a:t>เปรียบเทียบกัน</a:t>
            </a:r>
          </a:p>
          <a:p>
            <a:pPr>
              <a:defRPr/>
            </a:pPr>
            <a:r>
              <a:rPr lang="th-TH" dirty="0" smtClean="0">
                <a:latin typeface="Angsana New" pitchFamily="18" charset="-34"/>
              </a:rPr>
              <a:t>ถ้า</a:t>
            </a:r>
            <a:r>
              <a:rPr lang="en-US" dirty="0" smtClean="0">
                <a:latin typeface="Angsana New" pitchFamily="18" charset="-34"/>
              </a:rPr>
              <a:t> 1&lt;n</a:t>
            </a:r>
            <a:r>
              <a:rPr lang="th-TH" dirty="0" smtClean="0">
                <a:latin typeface="Angsana New" pitchFamily="18" charset="-34"/>
              </a:rPr>
              <a:t> เลือก 1</a:t>
            </a:r>
            <a:r>
              <a:rPr lang="en-US" dirty="0" smtClean="0">
                <a:latin typeface="Angsana New" pitchFamily="18" charset="-34"/>
              </a:rPr>
              <a:t> or 1&gt;n</a:t>
            </a:r>
            <a:r>
              <a:rPr lang="th-TH" dirty="0" smtClean="0">
                <a:latin typeface="Angsana New" pitchFamily="18" charset="-34"/>
              </a:rPr>
              <a:t> เลือก</a:t>
            </a:r>
            <a:r>
              <a:rPr lang="en-US" dirty="0" smtClean="0">
                <a:latin typeface="Angsana New" pitchFamily="18" charset="-34"/>
              </a:rPr>
              <a:t> n  </a:t>
            </a:r>
            <a:endParaRPr lang="th-TH" dirty="0">
              <a:latin typeface="Angsana New" pitchFamily="18" charset="-34"/>
            </a:endParaRPr>
          </a:p>
          <a:p>
            <a:pPr>
              <a:defRPr/>
            </a:pPr>
            <a:r>
              <a:rPr lang="en-US" dirty="0" smtClean="0">
                <a:latin typeface="Angsana New" pitchFamily="18" charset="-34"/>
              </a:rPr>
              <a:t>5.Output </a:t>
            </a:r>
            <a:r>
              <a:rPr lang="th-TH" dirty="0">
                <a:latin typeface="Angsana New" pitchFamily="18" charset="-34"/>
              </a:rPr>
              <a:t>ตกลง/</a:t>
            </a:r>
            <a:r>
              <a:rPr lang="th-TH" dirty="0" smtClean="0">
                <a:latin typeface="Angsana New" pitchFamily="18" charset="-34"/>
              </a:rPr>
              <a:t>ปฏิเสธ กู้เงิน</a:t>
            </a:r>
            <a:endParaRPr lang="th-TH" dirty="0">
              <a:latin typeface="Angsana New" pitchFamily="18" charset="-34"/>
            </a:endParaRPr>
          </a:p>
          <a:p>
            <a:pPr>
              <a:defRPr/>
            </a:pPr>
            <a:r>
              <a:rPr lang="en-US" dirty="0">
                <a:latin typeface="Angsana New" pitchFamily="18" charset="-34"/>
              </a:rPr>
              <a:t>6</a:t>
            </a:r>
            <a:r>
              <a:rPr lang="en-US" dirty="0" smtClean="0">
                <a:latin typeface="Angsana New" pitchFamily="18" charset="-34"/>
              </a:rPr>
              <a:t>.Update </a:t>
            </a:r>
            <a:r>
              <a:rPr lang="th-TH" dirty="0" smtClean="0">
                <a:latin typeface="Angsana New" pitchFamily="18" charset="-34"/>
              </a:rPr>
              <a:t>ข้อมูลการเงิน ฐานข้อมูลการเงิน</a:t>
            </a:r>
          </a:p>
          <a:p>
            <a:pPr>
              <a:defRPr/>
            </a:pPr>
            <a:r>
              <a:rPr lang="en-US" dirty="0" smtClean="0">
                <a:latin typeface="Angsana New" pitchFamily="18" charset="-34"/>
              </a:rPr>
              <a:t>7.output </a:t>
            </a:r>
            <a:r>
              <a:rPr lang="th-TH" dirty="0" smtClean="0">
                <a:latin typeface="Angsana New" pitchFamily="18" charset="-34"/>
              </a:rPr>
              <a:t>งบการเงินแก่เจ้าของธุรกิจ</a:t>
            </a:r>
            <a:endParaRPr lang="th-TH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r>
              <a:rPr lang="th-TH" dirty="0" smtClean="0"/>
              <a:t>ฝ่ายจัดซื้อ</a:t>
            </a:r>
            <a:endParaRPr lang="th-TH" dirty="0"/>
          </a:p>
        </p:txBody>
      </p:sp>
      <p:sp>
        <p:nvSpPr>
          <p:cNvPr id="4" name="Flowchart: Process 3"/>
          <p:cNvSpPr/>
          <p:nvPr/>
        </p:nvSpPr>
        <p:spPr>
          <a:xfrm>
            <a:off x="357158" y="2214554"/>
            <a:ext cx="1643074" cy="164307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ผู้ผลิต</a:t>
            </a:r>
            <a:endParaRPr lang="th-TH" dirty="0"/>
          </a:p>
        </p:txBody>
      </p:sp>
      <p:sp>
        <p:nvSpPr>
          <p:cNvPr id="5" name="Rounded Rectangle 4"/>
          <p:cNvSpPr/>
          <p:nvPr/>
        </p:nvSpPr>
        <p:spPr>
          <a:xfrm>
            <a:off x="3214678" y="2143116"/>
            <a:ext cx="1928826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ฝ่ายจัดซื้อ/จัดซื้อสินค้า</a:t>
            </a:r>
            <a:endParaRPr lang="th-TH" dirty="0"/>
          </a:p>
        </p:txBody>
      </p:sp>
      <p:sp>
        <p:nvSpPr>
          <p:cNvPr id="7" name="Rectangle 6"/>
          <p:cNvSpPr/>
          <p:nvPr/>
        </p:nvSpPr>
        <p:spPr>
          <a:xfrm>
            <a:off x="3214678" y="4572008"/>
            <a:ext cx="228601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ฐานข้อมูลสินค้า</a:t>
            </a:r>
            <a:endParaRPr lang="th-TH" dirty="0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3215472" y="4856966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0800000">
            <a:off x="2000232" y="3000372"/>
            <a:ext cx="121444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1928794" y="2857496"/>
            <a:ext cx="1285884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071670" y="2000240"/>
            <a:ext cx="1000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สัญญาซื้อ-ขาย</a:t>
            </a:r>
          </a:p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 ข้อมูลสินค้า</a:t>
            </a:r>
            <a:endParaRPr lang="th-TH" sz="1600" dirty="0"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1670" y="3214686"/>
            <a:ext cx="10001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ข้อมูลสั่งซื้อ   สินค้า</a:t>
            </a:r>
          </a:p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ข้อมูล</a:t>
            </a:r>
            <a:r>
              <a:rPr lang="en-US" sz="1600" dirty="0" smtClean="0">
                <a:cs typeface="+mj-cs"/>
              </a:rPr>
              <a:t>pay </a:t>
            </a:r>
            <a:r>
              <a:rPr lang="en-US" sz="1600" dirty="0" err="1" smtClean="0">
                <a:cs typeface="+mj-cs"/>
              </a:rPr>
              <a:t>ment</a:t>
            </a:r>
            <a:endParaRPr lang="en-US" sz="1600" dirty="0" smtClean="0">
              <a:cs typeface="+mj-cs"/>
            </a:endParaRPr>
          </a:p>
          <a:p>
            <a:endParaRPr lang="th-TH" sz="1600" dirty="0">
              <a:cs typeface="+mj-cs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rot="5400000">
            <a:off x="3644100" y="4071148"/>
            <a:ext cx="85725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7" idx="0"/>
          </p:cNvCxnSpPr>
          <p:nvPr/>
        </p:nvCxnSpPr>
        <p:spPr>
          <a:xfrm rot="5400000" flipH="1" flipV="1">
            <a:off x="3894133" y="4107661"/>
            <a:ext cx="927900" cy="7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000364" y="3857628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ข้อมูลการซื้อ สินค้า</a:t>
            </a:r>
            <a:endParaRPr lang="th-TH" sz="1600" dirty="0">
              <a:cs typeface="+mj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429124" y="3857628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ข้อมูลสินค้าคงคลัง</a:t>
            </a:r>
            <a:endParaRPr lang="th-TH" sz="1600" dirty="0">
              <a:cs typeface="+mj-cs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6643702" y="2000240"/>
            <a:ext cx="1928826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ฝ่ายบัญชี</a:t>
            </a:r>
            <a:endParaRPr lang="th-TH" dirty="0"/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5143504" y="2857496"/>
            <a:ext cx="1500198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500694" y="2285992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ข้อมูลการสั่งซื้อสินค้า</a:t>
            </a:r>
            <a:endParaRPr lang="th-TH" sz="1600" dirty="0">
              <a:cs typeface="+mj-cs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rot="10800000">
            <a:off x="5143504" y="3000372"/>
            <a:ext cx="1509722" cy="952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572132" y="3000372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อนุมัติงบสั่งซื้อสินค้า</a:t>
            </a:r>
            <a:endParaRPr lang="th-TH" sz="1600" dirty="0"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/>
              <a:t>Pseudo </a:t>
            </a:r>
            <a:r>
              <a:rPr lang="th-TH" b="1" u="sng" dirty="0" smtClean="0"/>
              <a:t>ฝ่ายจัดซื้อ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read</a:t>
            </a:r>
            <a:r>
              <a:rPr lang="th-TH" sz="2400" dirty="0" smtClean="0"/>
              <a:t>  ข้อมูลสินค้าคงคลัง จากฐานข้อมูลสินค้า</a:t>
            </a:r>
            <a:endParaRPr lang="th-TH" sz="2400" dirty="0"/>
          </a:p>
          <a:p>
            <a:r>
              <a:rPr lang="en-US" sz="2400" dirty="0" smtClean="0"/>
              <a:t>Check </a:t>
            </a:r>
            <a:r>
              <a:rPr lang="th-TH" sz="2400" dirty="0" smtClean="0"/>
              <a:t>จำนวนสินค้า ถ้า </a:t>
            </a:r>
            <a:r>
              <a:rPr lang="en-US" sz="2400" dirty="0" smtClean="0"/>
              <a:t>&gt; </a:t>
            </a:r>
            <a:r>
              <a:rPr lang="th-TH" sz="2400" dirty="0" smtClean="0"/>
              <a:t>จุดสั่งซื้อ ไม่ต้องสั่งซื้อ</a:t>
            </a:r>
          </a:p>
          <a:p>
            <a:r>
              <a:rPr lang="th-TH" sz="2400" dirty="0" smtClean="0"/>
              <a:t>ถ้า </a:t>
            </a:r>
            <a:r>
              <a:rPr lang="en-US" sz="2400" dirty="0" smtClean="0"/>
              <a:t>&lt;,= </a:t>
            </a:r>
            <a:r>
              <a:rPr lang="th-TH" sz="2400" dirty="0" smtClean="0"/>
              <a:t>จุดสั่งซื้อ   </a:t>
            </a:r>
            <a:r>
              <a:rPr lang="en-US" sz="2400" dirty="0" smtClean="0"/>
              <a:t>output </a:t>
            </a:r>
            <a:r>
              <a:rPr lang="th-TH" sz="2400" dirty="0" smtClean="0"/>
              <a:t>ข้อมูลสั่งซื้อสินค้าและข้อมูล</a:t>
            </a:r>
            <a:r>
              <a:rPr lang="en-US" sz="2400" dirty="0" smtClean="0"/>
              <a:t>payment </a:t>
            </a:r>
            <a:r>
              <a:rPr lang="th-TH" sz="2400" dirty="0" smtClean="0"/>
              <a:t>ให้ผู้ผลิต </a:t>
            </a:r>
            <a:endParaRPr lang="en-US" sz="2400" dirty="0" smtClean="0"/>
          </a:p>
          <a:p>
            <a:r>
              <a:rPr lang="en-US" sz="2400" dirty="0" smtClean="0"/>
              <a:t>input  </a:t>
            </a:r>
            <a:r>
              <a:rPr lang="th-TH" sz="2400" dirty="0" smtClean="0"/>
              <a:t>สัญญาซื้อขาย </a:t>
            </a:r>
          </a:p>
          <a:p>
            <a:r>
              <a:rPr lang="en-US" sz="2400" dirty="0" smtClean="0"/>
              <a:t>Check </a:t>
            </a:r>
            <a:r>
              <a:rPr lang="th-TH" sz="2400" dirty="0" smtClean="0"/>
              <a:t>เงื่อนไขในสัญญา </a:t>
            </a:r>
            <a:r>
              <a:rPr lang="en-US" sz="2400" dirty="0" smtClean="0"/>
              <a:t>output </a:t>
            </a:r>
            <a:r>
              <a:rPr lang="th-TH" sz="2400" dirty="0" smtClean="0"/>
              <a:t>ให้ฝ่ายบัญชีอนุมัติงบสั่งซื้อสินค้า</a:t>
            </a:r>
          </a:p>
          <a:p>
            <a:r>
              <a:rPr lang="en-US" sz="2400" dirty="0" smtClean="0"/>
              <a:t>Update </a:t>
            </a:r>
            <a:r>
              <a:rPr lang="th-TH" sz="2400" dirty="0" smtClean="0"/>
              <a:t>ข้อมูลการซื้อสินค้า</a:t>
            </a:r>
            <a:r>
              <a:rPr lang="en-US" sz="2400" dirty="0" smtClean="0"/>
              <a:t>,</a:t>
            </a:r>
            <a:r>
              <a:rPr lang="th-TH" sz="2400" dirty="0" smtClean="0"/>
              <a:t>ฐานข้อมูลสินค้า</a:t>
            </a:r>
            <a:endParaRPr lang="en-US" sz="2400" dirty="0" smtClean="0"/>
          </a:p>
          <a:p>
            <a:endParaRPr lang="th-TH" dirty="0" smtClean="0"/>
          </a:p>
          <a:p>
            <a:endParaRPr lang="en-US" dirty="0" smtClean="0"/>
          </a:p>
          <a:p>
            <a:endParaRPr lang="th-TH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ฝ่ายการตลาด</a:t>
            </a:r>
            <a:endParaRPr lang="th-TH" dirty="0"/>
          </a:p>
        </p:txBody>
      </p:sp>
      <p:sp>
        <p:nvSpPr>
          <p:cNvPr id="5" name="Flowchart: Process 4"/>
          <p:cNvSpPr/>
          <p:nvPr/>
        </p:nvSpPr>
        <p:spPr>
          <a:xfrm>
            <a:off x="357158" y="2214554"/>
            <a:ext cx="1643074" cy="164307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ลูกค้า</a:t>
            </a:r>
            <a:endParaRPr lang="th-TH" dirty="0"/>
          </a:p>
        </p:txBody>
      </p:sp>
      <p:sp>
        <p:nvSpPr>
          <p:cNvPr id="6" name="Rounded Rectangle 5"/>
          <p:cNvSpPr/>
          <p:nvPr/>
        </p:nvSpPr>
        <p:spPr>
          <a:xfrm>
            <a:off x="3214678" y="1928802"/>
            <a:ext cx="1928826" cy="17859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ฝ่ายการตลาด/วางแผนการตลาดและ</a:t>
            </a:r>
            <a:r>
              <a:rPr lang="en-US" dirty="0" smtClean="0"/>
              <a:t>PR</a:t>
            </a:r>
            <a:endParaRPr lang="th-TH" dirty="0"/>
          </a:p>
        </p:txBody>
      </p:sp>
      <p:cxnSp>
        <p:nvCxnSpPr>
          <p:cNvPr id="9" name="Straight Arrow Connector 8"/>
          <p:cNvCxnSpPr/>
          <p:nvPr/>
        </p:nvCxnSpPr>
        <p:spPr>
          <a:xfrm rot="10800000">
            <a:off x="2000232" y="2857496"/>
            <a:ext cx="121444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6643702" y="2000240"/>
            <a:ext cx="1928826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เจ้าของกิจการ</a:t>
            </a:r>
            <a:endParaRPr lang="th-TH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5143504" y="2857496"/>
            <a:ext cx="1500198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714744" y="385762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ข้อมูลการสั่งซื้อของลูกค้า</a:t>
            </a:r>
            <a:endParaRPr lang="th-TH" sz="1600" dirty="0"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00232" y="314324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ข้อมูลโปรโมชั่น</a:t>
            </a:r>
          </a:p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ข้อมูลสินค้า</a:t>
            </a:r>
            <a:endParaRPr lang="th-TH" sz="1600" dirty="0">
              <a:cs typeface="+mj-cs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928794" y="4572008"/>
            <a:ext cx="2928958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ฐานข้อมูลการสั่งซื้อสินค้า</a:t>
            </a:r>
            <a:endParaRPr lang="th-TH" dirty="0"/>
          </a:p>
        </p:txBody>
      </p:sp>
      <p:cxnSp>
        <p:nvCxnSpPr>
          <p:cNvPr id="24" name="Straight Connector 23"/>
          <p:cNvCxnSpPr/>
          <p:nvPr/>
        </p:nvCxnSpPr>
        <p:spPr>
          <a:xfrm rot="5400000">
            <a:off x="1786712" y="4999842"/>
            <a:ext cx="857256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5400000" flipH="1" flipV="1">
            <a:off x="3224996" y="4133062"/>
            <a:ext cx="846144" cy="952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357818" y="3071810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ยืนยันแผนการตลาด</a:t>
            </a:r>
            <a:endParaRPr lang="th-TH" sz="1600" dirty="0">
              <a:cs typeface="+mj-cs"/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rot="10800000">
            <a:off x="5143504" y="3071810"/>
            <a:ext cx="1509722" cy="952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643570" y="2500306"/>
            <a:ext cx="1143008" cy="3385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แผนการตลาด</a:t>
            </a:r>
            <a:endParaRPr lang="th-TH" sz="1600" dirty="0">
              <a:cs typeface="+mj-cs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000760" y="5715016"/>
            <a:ext cx="2928958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ฐานข้อมูลโปรโมชั่น</a:t>
            </a:r>
            <a:endParaRPr lang="th-TH" dirty="0"/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4857752" y="3714752"/>
            <a:ext cx="2143140" cy="200026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5400000">
            <a:off x="5858678" y="6142850"/>
            <a:ext cx="857256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สี่เหลี่ยมผืนผ้า 20"/>
          <p:cNvSpPr/>
          <p:nvPr/>
        </p:nvSpPr>
        <p:spPr>
          <a:xfrm>
            <a:off x="5429256" y="4000504"/>
            <a:ext cx="12811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 รายละเอียดโปรโมชั่น</a:t>
            </a:r>
            <a:endParaRPr lang="th-TH" sz="1400" dirty="0"/>
          </a:p>
        </p:txBody>
      </p:sp>
      <p:sp>
        <p:nvSpPr>
          <p:cNvPr id="22" name="Rounded Rectangle 21"/>
          <p:cNvSpPr/>
          <p:nvPr/>
        </p:nvSpPr>
        <p:spPr>
          <a:xfrm>
            <a:off x="1214414" y="714356"/>
            <a:ext cx="1643074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</a:t>
            </a:r>
            <a:r>
              <a:rPr lang="en-US" dirty="0" smtClean="0"/>
              <a:t>IT</a:t>
            </a:r>
            <a:endParaRPr lang="th-TH" dirty="0"/>
          </a:p>
        </p:txBody>
      </p:sp>
      <p:cxnSp>
        <p:nvCxnSpPr>
          <p:cNvPr id="25" name="Straight Arrow Connector 24"/>
          <p:cNvCxnSpPr/>
          <p:nvPr/>
        </p:nvCxnSpPr>
        <p:spPr>
          <a:xfrm rot="10800000">
            <a:off x="2857488" y="1357298"/>
            <a:ext cx="633418" cy="5715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214678" y="1357298"/>
            <a:ext cx="11430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แผนการตลาด</a:t>
            </a:r>
            <a:endParaRPr lang="th-TH" sz="1600" dirty="0">
              <a:cs typeface="+mj-cs"/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 rot="16200000" flipV="1">
            <a:off x="4643438" y="3714752"/>
            <a:ext cx="2000264" cy="200026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สี่เหลี่ยมผืนผ้า 20"/>
          <p:cNvSpPr/>
          <p:nvPr/>
        </p:nvSpPr>
        <p:spPr>
          <a:xfrm>
            <a:off x="4786314" y="5357826"/>
            <a:ext cx="16401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 รายละเอียดโปรโมชั่นปี่ที่แล้ว</a:t>
            </a:r>
            <a:endParaRPr lang="th-TH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Pseudo </a:t>
            </a:r>
            <a:r>
              <a:rPr lang="th-TH" b="1" u="sng" dirty="0" smtClean="0"/>
              <a:t>ฝ่ายการตลาด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Read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รายละเอียดโปรโมชั่นปีที่แล้ว จากฐานข้อมูลโปรโมชั่น</a:t>
            </a:r>
          </a:p>
          <a:p>
            <a:pPr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         ข้อมูลการสั่งซื้อสินค้าของลูกค้า จากฐานข้อมูลการสั่งซื้อสินค้า</a:t>
            </a:r>
          </a:p>
          <a:p>
            <a:pPr>
              <a:buNone/>
            </a:pP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Process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ฝ่ายการตลาดวางแผนการตลาด</a:t>
            </a:r>
          </a:p>
          <a:p>
            <a:pPr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นำโปรโมชั่นเก่ามาวิเคราะห์</a:t>
            </a:r>
          </a:p>
          <a:p>
            <a:pPr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นำการสั่งซื้อสินค้าของลูกค้ามาวิเคราะห์</a:t>
            </a:r>
          </a:p>
          <a:p>
            <a:pPr>
              <a:buNone/>
            </a:pP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Sent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ส่งแผนการตลาดที่ได้ ไปยัง เจ้าของกิจการ</a:t>
            </a:r>
          </a:p>
          <a:p>
            <a:pPr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ถ้าผ่านการยืนยันทำการ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 Update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แผนการตลาด ไปยัง ฝ่าย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 IT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รายละเอียดโปรโมชั่น ไปยัง ฐานข้อมูลโปรโมชั่น</a:t>
            </a:r>
          </a:p>
          <a:p>
            <a:pPr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ถ้าไม่ผ่าน กลับไป วางแผนการตลาดใหม่</a:t>
            </a:r>
          </a:p>
          <a:p>
            <a:pPr>
              <a:buNone/>
            </a:pP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Output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ข้อมูลโปรโมชั่น 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,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ข้อมูลสินค้า</a:t>
            </a:r>
            <a:endParaRPr lang="en-US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endParaRPr lang="th-TH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ฝ่าย </a:t>
            </a:r>
            <a:r>
              <a:rPr lang="en-US" dirty="0" smtClean="0"/>
              <a:t>IT</a:t>
            </a:r>
            <a:endParaRPr lang="th-TH" dirty="0"/>
          </a:p>
        </p:txBody>
      </p:sp>
      <p:sp>
        <p:nvSpPr>
          <p:cNvPr id="4" name="Flowchart: Process 3"/>
          <p:cNvSpPr/>
          <p:nvPr/>
        </p:nvSpPr>
        <p:spPr>
          <a:xfrm>
            <a:off x="357158" y="2214554"/>
            <a:ext cx="1643074" cy="164307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ลูกค้า</a:t>
            </a:r>
            <a:endParaRPr lang="th-TH" dirty="0"/>
          </a:p>
        </p:txBody>
      </p:sp>
      <p:sp>
        <p:nvSpPr>
          <p:cNvPr id="5" name="Rounded Rectangle 4"/>
          <p:cNvSpPr/>
          <p:nvPr/>
        </p:nvSpPr>
        <p:spPr>
          <a:xfrm>
            <a:off x="3214678" y="2143116"/>
            <a:ext cx="1928826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</a:t>
            </a:r>
            <a:r>
              <a:rPr lang="en-US" dirty="0" smtClean="0"/>
              <a:t>IT/</a:t>
            </a:r>
            <a:r>
              <a:rPr lang="th-TH" dirty="0" smtClean="0"/>
              <a:t>ดูแลและพัฒนาระบบ</a:t>
            </a:r>
            <a:endParaRPr lang="th-TH" dirty="0"/>
          </a:p>
        </p:txBody>
      </p:sp>
      <p:sp>
        <p:nvSpPr>
          <p:cNvPr id="6" name="Rectangle 5"/>
          <p:cNvSpPr/>
          <p:nvPr/>
        </p:nvSpPr>
        <p:spPr>
          <a:xfrm>
            <a:off x="4714876" y="5572140"/>
            <a:ext cx="228601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ฐานข้อมูลลูกค้า</a:t>
            </a:r>
            <a:endParaRPr lang="th-TH" dirty="0"/>
          </a:p>
        </p:txBody>
      </p:sp>
      <p:cxnSp>
        <p:nvCxnSpPr>
          <p:cNvPr id="7" name="Straight Connector 6"/>
          <p:cNvCxnSpPr/>
          <p:nvPr/>
        </p:nvCxnSpPr>
        <p:spPr>
          <a:xfrm rot="5400000">
            <a:off x="4644232" y="5857098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0800000">
            <a:off x="2000232" y="3071810"/>
            <a:ext cx="121444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1928794" y="2857496"/>
            <a:ext cx="1285884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000232" y="228599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ข้อมูลลูกค้า</a:t>
            </a:r>
          </a:p>
          <a:p>
            <a:endParaRPr lang="th-TH" sz="1600" dirty="0"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71670" y="3214686"/>
            <a:ext cx="10001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หน้า</a:t>
            </a:r>
            <a:r>
              <a:rPr lang="en-US" sz="1600" dirty="0" smtClean="0">
                <a:cs typeface="+mj-cs"/>
              </a:rPr>
              <a:t> website</a:t>
            </a:r>
          </a:p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รหัสสั่งซื้อ</a:t>
            </a:r>
            <a:endParaRPr lang="en-US" sz="1600" dirty="0" smtClean="0">
              <a:cs typeface="+mj-cs"/>
            </a:endParaRPr>
          </a:p>
          <a:p>
            <a:endParaRPr lang="th-TH" sz="1600" dirty="0">
              <a:cs typeface="+mj-cs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rot="5400000">
            <a:off x="3858414" y="4571214"/>
            <a:ext cx="1857388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786314" y="5072074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ข้อมูลลูกค้า</a:t>
            </a:r>
            <a:endParaRPr lang="th-TH" sz="1600" dirty="0">
              <a:cs typeface="+mj-cs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357818" y="3857628"/>
            <a:ext cx="228601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ฐานข้อมูลสินค้า</a:t>
            </a:r>
            <a:endParaRPr lang="th-TH" dirty="0"/>
          </a:p>
        </p:txBody>
      </p:sp>
      <p:cxnSp>
        <p:nvCxnSpPr>
          <p:cNvPr id="20" name="Straight Arrow Connector 19"/>
          <p:cNvCxnSpPr/>
          <p:nvPr/>
        </p:nvCxnSpPr>
        <p:spPr>
          <a:xfrm rot="10800000">
            <a:off x="5143504" y="2786058"/>
            <a:ext cx="142876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5400000">
            <a:off x="6037273" y="3321049"/>
            <a:ext cx="107157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572264" y="2928934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ข้อมูลสินค้า</a:t>
            </a:r>
          </a:p>
        </p:txBody>
      </p:sp>
      <p:cxnSp>
        <p:nvCxnSpPr>
          <p:cNvPr id="30" name="Straight Connector 29"/>
          <p:cNvCxnSpPr/>
          <p:nvPr/>
        </p:nvCxnSpPr>
        <p:spPr>
          <a:xfrm rot="5400000">
            <a:off x="5430050" y="4142586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5572132" y="1071546"/>
            <a:ext cx="278608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ฐานข้อมูลโปรโมชั่น</a:t>
            </a:r>
            <a:endParaRPr lang="th-TH" dirty="0"/>
          </a:p>
        </p:txBody>
      </p:sp>
      <p:cxnSp>
        <p:nvCxnSpPr>
          <p:cNvPr id="32" name="Straight Arrow Connector 31"/>
          <p:cNvCxnSpPr>
            <a:endCxn id="5" idx="0"/>
          </p:cNvCxnSpPr>
          <p:nvPr/>
        </p:nvCxnSpPr>
        <p:spPr>
          <a:xfrm rot="10800000" flipV="1">
            <a:off x="4179092" y="1214422"/>
            <a:ext cx="1393041" cy="9286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785786" y="5286388"/>
            <a:ext cx="2928958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ฐานข้อมูลการสั่งซื้อสินค้า</a:t>
            </a:r>
            <a:endParaRPr lang="th-TH" dirty="0"/>
          </a:p>
        </p:txBody>
      </p:sp>
      <p:cxnSp>
        <p:nvCxnSpPr>
          <p:cNvPr id="42" name="Straight Arrow Connector 41"/>
          <p:cNvCxnSpPr/>
          <p:nvPr/>
        </p:nvCxnSpPr>
        <p:spPr>
          <a:xfrm rot="5400000">
            <a:off x="893737" y="4535495"/>
            <a:ext cx="1357322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2786050" y="4429132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ข้อมูลการสั่งซื้อ</a:t>
            </a:r>
            <a:endParaRPr lang="th-TH" sz="1600" dirty="0">
              <a:cs typeface="+mj-cs"/>
            </a:endParaRPr>
          </a:p>
        </p:txBody>
      </p:sp>
      <p:cxnSp>
        <p:nvCxnSpPr>
          <p:cNvPr id="23" name="Straight Connector 23"/>
          <p:cNvCxnSpPr/>
          <p:nvPr/>
        </p:nvCxnSpPr>
        <p:spPr>
          <a:xfrm rot="5400000">
            <a:off x="750861" y="5607065"/>
            <a:ext cx="64294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3"/>
          <p:cNvCxnSpPr/>
          <p:nvPr/>
        </p:nvCxnSpPr>
        <p:spPr>
          <a:xfrm rot="5400000">
            <a:off x="5537207" y="1392223"/>
            <a:ext cx="64294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สี่เหลี่ยมผืนผ้า 20"/>
          <p:cNvSpPr/>
          <p:nvPr/>
        </p:nvSpPr>
        <p:spPr>
          <a:xfrm>
            <a:off x="3643306" y="1357298"/>
            <a:ext cx="12811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 รายละเอียดโปรโมชั่น</a:t>
            </a:r>
            <a:endParaRPr lang="th-TH" sz="1400" dirty="0"/>
          </a:p>
        </p:txBody>
      </p:sp>
      <p:sp>
        <p:nvSpPr>
          <p:cNvPr id="28" name="Rectangle 27"/>
          <p:cNvSpPr/>
          <p:nvPr/>
        </p:nvSpPr>
        <p:spPr>
          <a:xfrm>
            <a:off x="0" y="4500570"/>
            <a:ext cx="14973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รายละเอียด </a:t>
            </a:r>
            <a:r>
              <a:rPr lang="en-US" sz="1400" dirty="0" smtClean="0"/>
              <a:t>payment</a:t>
            </a:r>
            <a:endParaRPr lang="th-TH" sz="1400" dirty="0" smtClean="0"/>
          </a:p>
        </p:txBody>
      </p:sp>
      <p:cxnSp>
        <p:nvCxnSpPr>
          <p:cNvPr id="33" name="Straight Arrow Connector 32"/>
          <p:cNvCxnSpPr/>
          <p:nvPr/>
        </p:nvCxnSpPr>
        <p:spPr>
          <a:xfrm rot="5400000">
            <a:off x="2751125" y="4464057"/>
            <a:ext cx="1643074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791</Words>
  <Application>Microsoft Office PowerPoint</Application>
  <PresentationFormat>นำเสนอทางหน้าจอ (4:3)</PresentationFormat>
  <Paragraphs>207</Paragraphs>
  <Slides>13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13</vt:i4>
      </vt:variant>
    </vt:vector>
  </HeadingPairs>
  <TitlesOfParts>
    <vt:vector size="14" baseType="lpstr">
      <vt:lpstr>Office Theme</vt:lpstr>
      <vt:lpstr>งานนำเสนอ PowerPoint</vt:lpstr>
      <vt:lpstr>Business</vt:lpstr>
      <vt:lpstr>ฝ่ายบัญชี</vt:lpstr>
      <vt:lpstr>Pseudo ฝ่ายบัญชี</vt:lpstr>
      <vt:lpstr>ฝ่ายจัดซื้อ</vt:lpstr>
      <vt:lpstr>Pseudo ฝ่ายจัดซื้อ</vt:lpstr>
      <vt:lpstr>ฝ่ายการตลาด</vt:lpstr>
      <vt:lpstr>Pseudo ฝ่ายการตลาด</vt:lpstr>
      <vt:lpstr>ฝ่าย IT</vt:lpstr>
      <vt:lpstr>Pseudo ฝ่าย IT</vt:lpstr>
      <vt:lpstr>ฝ่ายจัดส่งสินค้า</vt:lpstr>
      <vt:lpstr>Pseudo ฝ่ายจัดส่งสินค้า </vt:lpstr>
      <vt:lpstr>งานนำเสนอ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CR301</dc:creator>
  <cp:lastModifiedBy>xxx</cp:lastModifiedBy>
  <cp:revision>73</cp:revision>
  <dcterms:created xsi:type="dcterms:W3CDTF">2011-06-23T02:42:18Z</dcterms:created>
  <dcterms:modified xsi:type="dcterms:W3CDTF">2011-07-13T18:38:42Z</dcterms:modified>
</cp:coreProperties>
</file>